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263" r:id="rId3"/>
    <p:sldId id="265" r:id="rId4"/>
    <p:sldId id="266" r:id="rId5"/>
    <p:sldId id="259" r:id="rId6"/>
    <p:sldId id="268" r:id="rId7"/>
    <p:sldId id="269" r:id="rId8"/>
    <p:sldId id="270" r:id="rId9"/>
    <p:sldId id="267" r:id="rId10"/>
    <p:sldId id="280" r:id="rId11"/>
    <p:sldId id="281" r:id="rId12"/>
    <p:sldId id="284" r:id="rId13"/>
    <p:sldId id="285" r:id="rId14"/>
    <p:sldId id="286" r:id="rId15"/>
    <p:sldId id="277" r:id="rId16"/>
    <p:sldId id="287" r:id="rId17"/>
    <p:sldId id="306" r:id="rId18"/>
    <p:sldId id="282" r:id="rId19"/>
    <p:sldId id="272" r:id="rId20"/>
    <p:sldId id="290" r:id="rId21"/>
    <p:sldId id="314" r:id="rId22"/>
    <p:sldId id="291" r:id="rId23"/>
    <p:sldId id="294" r:id="rId24"/>
    <p:sldId id="308" r:id="rId25"/>
    <p:sldId id="307" r:id="rId26"/>
    <p:sldId id="295" r:id="rId27"/>
    <p:sldId id="299" r:id="rId28"/>
    <p:sldId id="301" r:id="rId29"/>
    <p:sldId id="302" r:id="rId30"/>
    <p:sldId id="309" r:id="rId31"/>
    <p:sldId id="310" r:id="rId32"/>
    <p:sldId id="311" r:id="rId33"/>
    <p:sldId id="312" r:id="rId34"/>
    <p:sldId id="31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500" autoAdjust="0"/>
    <p:restoredTop sz="94660"/>
  </p:normalViewPr>
  <p:slideViewPr>
    <p:cSldViewPr>
      <p:cViewPr varScale="1">
        <p:scale>
          <a:sx n="110" d="100"/>
          <a:sy n="110" d="100"/>
        </p:scale>
        <p:origin x="182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708818-E61B-4B86-8FD4-BD8C32520F4F}"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C03E72-1C57-4148-AF74-3A99DD38432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708818-E61B-4B86-8FD4-BD8C32520F4F}"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C03E72-1C57-4148-AF74-3A99DD3843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708818-E61B-4B86-8FD4-BD8C32520F4F}"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C03E72-1C57-4148-AF74-3A99DD38432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6048" y="166048"/>
            <a:ext cx="8229600" cy="1143000"/>
          </a:xfrm>
        </p:spPr>
        <p:txBody>
          <a:bodyPr/>
          <a:lstStyle>
            <a:lvl1pPr algn="l">
              <a:defRPr b="1">
                <a:solidFill>
                  <a:schemeClr val="tx2"/>
                </a:solidFill>
              </a:defRPr>
            </a:lvl1pPr>
          </a:lstStyle>
          <a:p>
            <a:r>
              <a:rPr lang="en-US" dirty="0" smtClean="0"/>
              <a:t>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708818-E61B-4B86-8FD4-BD8C32520F4F}"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C03E72-1C57-4148-AF74-3A99DD384321}" type="slidenum">
              <a:rPr lang="en-US" smtClean="0"/>
              <a:pPr/>
              <a:t>‹#›</a:t>
            </a:fld>
            <a:endParaRPr lang="en-US" dirty="0"/>
          </a:p>
        </p:txBody>
      </p:sp>
      <p:pic>
        <p:nvPicPr>
          <p:cNvPr id="7" name="Picture 2"/>
          <p:cNvPicPr>
            <a:picLocks noChangeAspect="1" noChangeArrowheads="1"/>
          </p:cNvPicPr>
          <p:nvPr userDrawn="1"/>
        </p:nvPicPr>
        <p:blipFill>
          <a:blip r:embed="rId2" cstate="print"/>
          <a:srcRect l="6875" t="11000" r="7456" b="69000"/>
          <a:stretch>
            <a:fillRect/>
          </a:stretch>
        </p:blipFill>
        <p:spPr bwMode="auto">
          <a:xfrm flipV="1">
            <a:off x="10095" y="5533900"/>
            <a:ext cx="9098280" cy="1294343"/>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708818-E61B-4B86-8FD4-BD8C32520F4F}"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C03E72-1C57-4148-AF74-3A99DD38432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708818-E61B-4B86-8FD4-BD8C32520F4F}" type="datetimeFigureOut">
              <a:rPr lang="en-US" smtClean="0"/>
              <a:pPr/>
              <a:t>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C03E72-1C57-4148-AF74-3A99DD38432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708818-E61B-4B86-8FD4-BD8C32520F4F}" type="datetimeFigureOut">
              <a:rPr lang="en-US" smtClean="0"/>
              <a:pPr/>
              <a:t>1/20/2015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C03E72-1C57-4148-AF74-3A99DD38432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rcRect l="6875" t="11000" r="7456" b="69000"/>
          <a:stretch>
            <a:fillRect/>
          </a:stretch>
        </p:blipFill>
        <p:spPr bwMode="auto">
          <a:xfrm flipV="1">
            <a:off x="10095" y="2896657"/>
            <a:ext cx="9098280" cy="1294343"/>
          </a:xfrm>
          <a:prstGeom prst="rect">
            <a:avLst/>
          </a:prstGeom>
          <a:noFill/>
          <a:ln w="9525">
            <a:noFill/>
            <a:miter lim="800000"/>
            <a:headEnd/>
            <a:tailEnd/>
          </a:ln>
        </p:spPr>
      </p:pic>
      <p:sp>
        <p:nvSpPr>
          <p:cNvPr id="2" name="Title 1"/>
          <p:cNvSpPr>
            <a:spLocks noGrp="1"/>
          </p:cNvSpPr>
          <p:nvPr>
            <p:ph type="title" hasCustomPrompt="1"/>
          </p:nvPr>
        </p:nvSpPr>
        <p:spPr>
          <a:xfrm>
            <a:off x="457200" y="2895600"/>
            <a:ext cx="8229600" cy="1143000"/>
          </a:xfrm>
        </p:spPr>
        <p:txBody>
          <a:bodyPr/>
          <a:lstStyle>
            <a:lvl1pPr>
              <a:defRPr b="1">
                <a:solidFill>
                  <a:schemeClr val="tx2"/>
                </a:solidFill>
              </a:defRPr>
            </a:lvl1pPr>
          </a:lstStyle>
          <a:p>
            <a:r>
              <a:rPr lang="en-US" dirty="0" smtClean="0"/>
              <a:t>THANK YOU</a:t>
            </a:r>
            <a:endParaRPr lang="en-US" dirty="0"/>
          </a:p>
        </p:txBody>
      </p:sp>
      <p:sp>
        <p:nvSpPr>
          <p:cNvPr id="3" name="Date Placeholder 2"/>
          <p:cNvSpPr>
            <a:spLocks noGrp="1"/>
          </p:cNvSpPr>
          <p:nvPr>
            <p:ph type="dt" sz="half" idx="10"/>
          </p:nvPr>
        </p:nvSpPr>
        <p:spPr/>
        <p:txBody>
          <a:bodyPr/>
          <a:lstStyle/>
          <a:p>
            <a:fld id="{63708818-E61B-4B86-8FD4-BD8C32520F4F}" type="datetimeFigureOut">
              <a:rPr lang="en-US" smtClean="0"/>
              <a:pPr/>
              <a:t>1/20/2015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C03E72-1C57-4148-AF74-3A99DD3843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08818-E61B-4B86-8FD4-BD8C32520F4F}" type="datetimeFigureOut">
              <a:rPr lang="en-US" smtClean="0"/>
              <a:pPr/>
              <a:t>1/20/2015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sz="1800" b="1">
                <a:latin typeface="+mn-lt"/>
              </a:defRPr>
            </a:lvl1pPr>
          </a:lstStyle>
          <a:p>
            <a:fld id="{EDC03E72-1C57-4148-AF74-3A99DD384321}" type="slidenum">
              <a:rPr lang="en-US" smtClean="0"/>
              <a:pPr/>
              <a:t>‹#›</a:t>
            </a:fld>
            <a:endParaRPr lang="en-US" dirty="0"/>
          </a:p>
        </p:txBody>
      </p:sp>
      <p:pic>
        <p:nvPicPr>
          <p:cNvPr id="6" name="Picture 2"/>
          <p:cNvPicPr>
            <a:picLocks noChangeAspect="1" noChangeArrowheads="1"/>
          </p:cNvPicPr>
          <p:nvPr userDrawn="1"/>
        </p:nvPicPr>
        <p:blipFill>
          <a:blip r:embed="rId2" cstate="print"/>
          <a:srcRect l="6875" t="11000" r="7456" b="69000"/>
          <a:stretch>
            <a:fillRect/>
          </a:stretch>
        </p:blipFill>
        <p:spPr bwMode="auto">
          <a:xfrm flipV="1">
            <a:off x="10095" y="5533900"/>
            <a:ext cx="9098280" cy="1294343"/>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noAutofit/>
          </a:bodyPr>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600" b="0">
                <a:effectLs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3708818-E61B-4B86-8FD4-BD8C32520F4F}" type="datetimeFigureOut">
              <a:rPr lang="en-US" smtClean="0"/>
              <a:pPr/>
              <a:t>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C03E72-1C57-4148-AF74-3A99DD384321}" type="slidenum">
              <a:rPr lang="en-US" smtClean="0"/>
              <a:pPr/>
              <a:t>‹#›</a:t>
            </a:fld>
            <a:endParaRPr lang="en-US" dirty="0"/>
          </a:p>
        </p:txBody>
      </p:sp>
      <p:pic>
        <p:nvPicPr>
          <p:cNvPr id="8" name="Picture 2"/>
          <p:cNvPicPr>
            <a:picLocks noChangeAspect="1" noChangeArrowheads="1"/>
          </p:cNvPicPr>
          <p:nvPr userDrawn="1"/>
        </p:nvPicPr>
        <p:blipFill>
          <a:blip r:embed="rId2" cstate="print"/>
          <a:srcRect l="6875" t="11000" r="7456" b="69000"/>
          <a:stretch>
            <a:fillRect/>
          </a:stretch>
        </p:blipFill>
        <p:spPr bwMode="auto">
          <a:xfrm flipV="1">
            <a:off x="10095" y="5533900"/>
            <a:ext cx="9098280" cy="1294343"/>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708818-E61B-4B86-8FD4-BD8C32520F4F}" type="datetimeFigureOut">
              <a:rPr lang="en-US" smtClean="0"/>
              <a:pPr/>
              <a:t>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C03E72-1C57-4148-AF74-3A99DD38432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08818-E61B-4B86-8FD4-BD8C32520F4F}" type="datetimeFigureOut">
              <a:rPr lang="en-US" smtClean="0"/>
              <a:pPr/>
              <a:t>1/20/2015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03E72-1C57-4148-AF74-3A99DD38432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5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10236"/>
            <a:ext cx="9143999" cy="5074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5346176"/>
            <a:ext cx="9144000" cy="1463040"/>
          </a:xfrm>
          <a:prstGeom prst="rect">
            <a:avLst/>
          </a:prstGeom>
          <a:solidFill>
            <a:schemeClr val="accent6">
              <a:lumMod val="75000"/>
              <a:alpha val="27000"/>
            </a:schemeClr>
          </a:solidFill>
        </p:spPr>
        <p:txBody>
          <a:bodyPr wrap="square" rtlCol="0">
            <a:spAutoFit/>
          </a:bodyPr>
          <a:lstStyle/>
          <a:p>
            <a:endParaRPr lang="en-US" dirty="0">
              <a:solidFill>
                <a:prstClr val="black"/>
              </a:solidFill>
            </a:endParaRPr>
          </a:p>
        </p:txBody>
      </p:sp>
      <p:sp>
        <p:nvSpPr>
          <p:cNvPr id="3" name="TextBox 2"/>
          <p:cNvSpPr txBox="1"/>
          <p:nvPr/>
        </p:nvSpPr>
        <p:spPr>
          <a:xfrm>
            <a:off x="0" y="6697896"/>
            <a:ext cx="9144000" cy="182880"/>
          </a:xfrm>
          <a:prstGeom prst="rect">
            <a:avLst/>
          </a:prstGeom>
          <a:solidFill>
            <a:schemeClr val="accent6">
              <a:lumMod val="75000"/>
              <a:alpha val="93000"/>
            </a:schemeClr>
          </a:solidFill>
        </p:spPr>
        <p:txBody>
          <a:bodyPr wrap="square" rtlCol="0">
            <a:spAutoFit/>
          </a:bodyPr>
          <a:lstStyle/>
          <a:p>
            <a:endParaRPr lang="en-US" dirty="0">
              <a:solidFill>
                <a:prstClr val="black"/>
              </a:solidFill>
            </a:endParaRPr>
          </a:p>
        </p:txBody>
      </p:sp>
      <p:pic>
        <p:nvPicPr>
          <p:cNvPr id="4" name="Picture 6" descr="I Mark, Bold Palette"/>
          <p:cNvPicPr>
            <a:picLocks noChangeAspect="1" noChangeArrowheads="1"/>
          </p:cNvPicPr>
          <p:nvPr/>
        </p:nvPicPr>
        <p:blipFill>
          <a:blip r:embed="rId4" cstate="print"/>
          <a:srcRect/>
          <a:stretch>
            <a:fillRect/>
          </a:stretch>
        </p:blipFill>
        <p:spPr bwMode="auto">
          <a:xfrm>
            <a:off x="8077200" y="5498576"/>
            <a:ext cx="896815" cy="1143000"/>
          </a:xfrm>
          <a:prstGeom prst="rect">
            <a:avLst/>
          </a:prstGeom>
          <a:noFill/>
        </p:spPr>
      </p:pic>
      <p:sp>
        <p:nvSpPr>
          <p:cNvPr id="5" name="TextBox 4"/>
          <p:cNvSpPr txBox="1"/>
          <p:nvPr/>
        </p:nvSpPr>
        <p:spPr>
          <a:xfrm>
            <a:off x="0" y="5269976"/>
            <a:ext cx="9144000" cy="182880"/>
          </a:xfrm>
          <a:prstGeom prst="rect">
            <a:avLst/>
          </a:prstGeom>
          <a:solidFill>
            <a:schemeClr val="tx2">
              <a:lumMod val="60000"/>
              <a:lumOff val="40000"/>
              <a:alpha val="73000"/>
            </a:schemeClr>
          </a:solidFill>
        </p:spPr>
        <p:txBody>
          <a:bodyPr wrap="square" rtlCol="0">
            <a:spAutoFit/>
          </a:bodyPr>
          <a:lstStyle/>
          <a:p>
            <a:endParaRPr lang="en-US" dirty="0">
              <a:solidFill>
                <a:prstClr val="black"/>
              </a:solidFill>
            </a:endParaRPr>
          </a:p>
        </p:txBody>
      </p:sp>
      <p:sp>
        <p:nvSpPr>
          <p:cNvPr id="7" name="Rectangle 2"/>
          <p:cNvSpPr txBox="1">
            <a:spLocks noChangeArrowheads="1"/>
          </p:cNvSpPr>
          <p:nvPr/>
        </p:nvSpPr>
        <p:spPr>
          <a:xfrm>
            <a:off x="533400" y="457200"/>
            <a:ext cx="8305800" cy="3124200"/>
          </a:xfrm>
          <a:prstGeom prst="rect">
            <a:avLst/>
          </a:prstGeom>
        </p:spPr>
        <p:txBody>
          <a:bodyPr lIns="0" tIns="0" rIns="0" bIns="0"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Clr>
                <a:srgbClr val="FF33CC"/>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6600" b="1" dirty="0">
                <a:solidFill>
                  <a:srgbClr val="4E2BCF"/>
                </a:solidFill>
                <a:effectLst>
                  <a:outerShdw blurRad="38100" dist="38100" dir="2700000" algn="tl">
                    <a:srgbClr val="000000">
                      <a:alpha val="43137"/>
                    </a:srgbClr>
                  </a:outerShdw>
                </a:effectLst>
                <a:latin typeface="Arial Rounded MT Bold" pitchFamily="34" charset="0"/>
                <a:ea typeface="Arial Unicode MS" pitchFamily="34" charset="-128"/>
                <a:cs typeface="Arial Unicode MS" pitchFamily="34" charset="-128"/>
              </a:rPr>
              <a:t>Conversion from Latitude/Longitude to Cartesian Coordinates</a:t>
            </a:r>
          </a:p>
        </p:txBody>
      </p:sp>
    </p:spTree>
    <p:extLst>
      <p:ext uri="{BB962C8B-B14F-4D97-AF65-F5344CB8AC3E}">
        <p14:creationId xmlns:p14="http://schemas.microsoft.com/office/powerpoint/2010/main" val="1074361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chemeClr val="accent1">
                    <a:lumMod val="75000"/>
                  </a:schemeClr>
                </a:solidFill>
                <a:latin typeface="Arial Rounded MT Bold" pitchFamily="34" charset="0"/>
              </a:rPr>
              <a:t>Assumptions</a:t>
            </a:r>
            <a:endParaRPr lang="en-US" sz="5400" dirty="0">
              <a:solidFill>
                <a:schemeClr val="accent1">
                  <a:lumMod val="75000"/>
                </a:schemeClr>
              </a:solidFill>
              <a:latin typeface="Arial Rounded MT Bold" pitchFamily="34" charset="0"/>
            </a:endParaRPr>
          </a:p>
        </p:txBody>
      </p:sp>
      <p:sp>
        <p:nvSpPr>
          <p:cNvPr id="3" name="Content Placeholder 2"/>
          <p:cNvSpPr>
            <a:spLocks noGrp="1"/>
          </p:cNvSpPr>
          <p:nvPr>
            <p:ph idx="1"/>
          </p:nvPr>
        </p:nvSpPr>
        <p:spPr>
          <a:xfrm>
            <a:off x="0" y="1600200"/>
            <a:ext cx="4191000" cy="3962399"/>
          </a:xfrm>
        </p:spPr>
        <p:txBody>
          <a:bodyPr>
            <a:normAutofit/>
          </a:bodyPr>
          <a:lstStyle/>
          <a:p>
            <a:r>
              <a:rPr lang="en-US" b="1" dirty="0" smtClean="0"/>
              <a:t>In order to convert from degrees to meters. Assume that the ellipsoidal based  datum of the WGS 84 system can also be modeled as a sphere.  </a:t>
            </a:r>
            <a:endParaRPr lang="en-US" b="1" dirty="0"/>
          </a:p>
        </p:txBody>
      </p:sp>
      <p:pic>
        <p:nvPicPr>
          <p:cNvPr id="32770" name="Picture 2"/>
          <p:cNvPicPr>
            <a:picLocks noChangeAspect="1" noChangeArrowheads="1"/>
          </p:cNvPicPr>
          <p:nvPr/>
        </p:nvPicPr>
        <p:blipFill>
          <a:blip r:embed="rId2" cstate="print"/>
          <a:srcRect/>
          <a:stretch>
            <a:fillRect/>
          </a:stretch>
        </p:blipFill>
        <p:spPr bwMode="auto">
          <a:xfrm>
            <a:off x="4191000" y="2133600"/>
            <a:ext cx="2362200" cy="1456926"/>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6400800" y="2209800"/>
            <a:ext cx="1361492" cy="1295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4876800" cy="4525963"/>
          </a:xfrm>
        </p:spPr>
        <p:txBody>
          <a:bodyPr>
            <a:noAutofit/>
          </a:bodyPr>
          <a:lstStyle/>
          <a:p>
            <a:r>
              <a:rPr lang="en-US" sz="3600" b="1" dirty="0" smtClean="0"/>
              <a:t>This allows a constant earthly radius (R)</a:t>
            </a:r>
          </a:p>
          <a:p>
            <a:r>
              <a:rPr lang="en-US" sz="3600" b="1" dirty="0" smtClean="0">
                <a:solidFill>
                  <a:srgbClr val="002060"/>
                </a:solidFill>
              </a:rPr>
              <a:t>The radius of the earth is approximately 6,371 km (3,959 mi)</a:t>
            </a:r>
            <a:endParaRPr lang="en-US" sz="3600" b="1" dirty="0">
              <a:solidFill>
                <a:srgbClr val="002060"/>
              </a:solidFill>
            </a:endParaRPr>
          </a:p>
        </p:txBody>
      </p:sp>
      <p:pic>
        <p:nvPicPr>
          <p:cNvPr id="33794" name="Picture 2"/>
          <p:cNvPicPr>
            <a:picLocks noChangeAspect="1" noChangeArrowheads="1"/>
          </p:cNvPicPr>
          <p:nvPr/>
        </p:nvPicPr>
        <p:blipFill>
          <a:blip r:embed="rId2" cstate="print"/>
          <a:srcRect/>
          <a:stretch>
            <a:fillRect/>
          </a:stretch>
        </p:blipFill>
        <p:spPr bwMode="auto">
          <a:xfrm>
            <a:off x="5172969" y="1371600"/>
            <a:ext cx="3977958" cy="3571875"/>
          </a:xfrm>
          <a:prstGeom prst="rect">
            <a:avLst/>
          </a:prstGeom>
          <a:noFill/>
          <a:ln w="9525">
            <a:noFill/>
            <a:miter lim="800000"/>
            <a:headEnd/>
            <a:tailEnd/>
          </a:ln>
        </p:spPr>
      </p:pic>
      <p:sp>
        <p:nvSpPr>
          <p:cNvPr id="6" name="Title 1"/>
          <p:cNvSpPr>
            <a:spLocks noGrp="1"/>
          </p:cNvSpPr>
          <p:nvPr>
            <p:ph type="title"/>
          </p:nvPr>
        </p:nvSpPr>
        <p:spPr>
          <a:xfrm>
            <a:off x="166048" y="166048"/>
            <a:ext cx="8229600" cy="1143000"/>
          </a:xfrm>
        </p:spPr>
        <p:txBody>
          <a:bodyPr>
            <a:normAutofit/>
          </a:bodyPr>
          <a:lstStyle/>
          <a:p>
            <a:pPr algn="ctr"/>
            <a:r>
              <a:rPr lang="en-US" sz="5400" dirty="0" smtClean="0">
                <a:solidFill>
                  <a:schemeClr val="accent1">
                    <a:lumMod val="75000"/>
                  </a:schemeClr>
                </a:solidFill>
                <a:latin typeface="Arial Rounded MT Bold" pitchFamily="34" charset="0"/>
              </a:rPr>
              <a:t>Assumptions</a:t>
            </a:r>
            <a:endParaRPr lang="en-US" sz="5400" dirty="0">
              <a:solidFill>
                <a:schemeClr val="accent1">
                  <a:lumMod val="75000"/>
                </a:schemeClr>
              </a:solidFill>
              <a:latin typeface="Arial Rounded MT Bold"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4419600" y="1143000"/>
            <a:ext cx="4572000" cy="410527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normAutofit/>
          </a:bodyPr>
          <a:lstStyle/>
          <a:p>
            <a:pPr algn="ctr"/>
            <a:r>
              <a:rPr lang="en-US" sz="5400" dirty="0" smtClean="0">
                <a:latin typeface="Arial Rounded MT Bold" pitchFamily="34" charset="0"/>
              </a:rPr>
              <a:t>Arc Length at Equator </a:t>
            </a:r>
            <a:endParaRPr lang="en-US" sz="5400" dirty="0">
              <a:latin typeface="Arial Rounded MT Bold" pitchFamily="34" charset="0"/>
            </a:endParaRPr>
          </a:p>
        </p:txBody>
      </p:sp>
      <p:sp>
        <p:nvSpPr>
          <p:cNvPr id="3" name="Content Placeholder 2"/>
          <p:cNvSpPr>
            <a:spLocks noGrp="1"/>
          </p:cNvSpPr>
          <p:nvPr>
            <p:ph idx="1"/>
          </p:nvPr>
        </p:nvSpPr>
        <p:spPr>
          <a:xfrm>
            <a:off x="228600" y="1295400"/>
            <a:ext cx="4572000" cy="4525963"/>
          </a:xfrm>
        </p:spPr>
        <p:txBody>
          <a:bodyPr>
            <a:normAutofit/>
          </a:bodyPr>
          <a:lstStyle/>
          <a:p>
            <a:r>
              <a:rPr lang="en-US" sz="3600" b="1" dirty="0" smtClean="0"/>
              <a:t>The ratio of the arc length and circumference is equal to the ratio of </a:t>
            </a:r>
            <a:r>
              <a:rPr lang="el-GR" sz="3600" b="1" dirty="0" smtClean="0">
                <a:latin typeface="Calibri"/>
              </a:rPr>
              <a:t>α</a:t>
            </a:r>
            <a:r>
              <a:rPr lang="en-US" sz="3600" b="1" dirty="0" smtClean="0">
                <a:latin typeface="Calibri"/>
              </a:rPr>
              <a:t> and 2</a:t>
            </a:r>
            <a:r>
              <a:rPr lang="el-GR" sz="3600" b="1" dirty="0" smtClean="0">
                <a:latin typeface="Calibri"/>
              </a:rPr>
              <a:t>π</a:t>
            </a:r>
            <a:r>
              <a:rPr lang="en-US" sz="3600" b="1" dirty="0" smtClean="0">
                <a:latin typeface="Calibri"/>
              </a:rPr>
              <a:t> radians</a:t>
            </a:r>
          </a:p>
          <a:p>
            <a:endParaRPr lang="en-US" sz="3600" b="1" dirty="0" smtClean="0">
              <a:latin typeface="Calibri"/>
            </a:endParaRPr>
          </a:p>
          <a:p>
            <a:endParaRPr lang="en-US" sz="3600" b="1" dirty="0"/>
          </a:p>
        </p:txBody>
      </p:sp>
      <p:sp>
        <p:nvSpPr>
          <p:cNvPr id="348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81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95400" y="4343400"/>
            <a:ext cx="1066800" cy="834887"/>
          </a:xfrm>
          <a:prstGeom prst="rect">
            <a:avLst/>
          </a:prstGeom>
          <a:noFill/>
        </p:spPr>
      </p:pic>
      <p:sp>
        <p:nvSpPr>
          <p:cNvPr id="34819"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7772400" y="2590800"/>
            <a:ext cx="1371600" cy="430887"/>
          </a:xfrm>
          <a:prstGeom prst="rect">
            <a:avLst/>
          </a:prstGeom>
          <a:noFill/>
        </p:spPr>
        <p:txBody>
          <a:bodyPr wrap="square" rtlCol="0">
            <a:spAutoFit/>
          </a:bodyPr>
          <a:lstStyle/>
          <a:p>
            <a:r>
              <a:rPr lang="en-US" sz="1100" dirty="0" smtClean="0"/>
              <a:t>Circumference (C)</a:t>
            </a:r>
          </a:p>
          <a:p>
            <a:r>
              <a:rPr lang="en-US" sz="1100" dirty="0" smtClean="0"/>
              <a:t>2</a:t>
            </a:r>
            <a:r>
              <a:rPr lang="el-GR" sz="1100" dirty="0" smtClean="0">
                <a:latin typeface="Calibri"/>
              </a:rPr>
              <a:t>π</a:t>
            </a:r>
            <a:r>
              <a:rPr lang="en-US" sz="1100" dirty="0" smtClean="0">
                <a:latin typeface="Calibri"/>
              </a:rPr>
              <a:t> radians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4267200" cy="4525963"/>
          </a:xfrm>
        </p:spPr>
        <p:txBody>
          <a:bodyPr>
            <a:normAutofit/>
          </a:bodyPr>
          <a:lstStyle/>
          <a:p>
            <a:r>
              <a:rPr lang="en-US" b="1" dirty="0" smtClean="0">
                <a:latin typeface="Calibri"/>
              </a:rPr>
              <a:t>Now let use choose a value for </a:t>
            </a:r>
            <a:r>
              <a:rPr lang="el-GR" b="1" dirty="0" smtClean="0">
                <a:latin typeface="Calibri"/>
              </a:rPr>
              <a:t>α</a:t>
            </a:r>
            <a:r>
              <a:rPr lang="en-US" b="1" dirty="0" smtClean="0">
                <a:latin typeface="Calibri"/>
              </a:rPr>
              <a:t>. </a:t>
            </a:r>
          </a:p>
          <a:p>
            <a:r>
              <a:rPr lang="en-US" b="1" dirty="0" smtClean="0">
                <a:solidFill>
                  <a:srgbClr val="002060"/>
                </a:solidFill>
                <a:latin typeface="Calibri"/>
              </a:rPr>
              <a:t>To keep it simple we will choose 1</a:t>
            </a:r>
            <a:r>
              <a:rPr lang="el-GR" b="1" dirty="0" smtClean="0">
                <a:solidFill>
                  <a:srgbClr val="002060"/>
                </a:solidFill>
                <a:latin typeface="Calibri"/>
              </a:rPr>
              <a:t>⁰</a:t>
            </a:r>
            <a:r>
              <a:rPr lang="en-US" b="1" dirty="0" smtClean="0">
                <a:solidFill>
                  <a:srgbClr val="002060"/>
                </a:solidFill>
                <a:latin typeface="Calibri"/>
              </a:rPr>
              <a:t> ( </a:t>
            </a:r>
            <a:r>
              <a:rPr lang="el-GR" b="1" dirty="0" smtClean="0">
                <a:solidFill>
                  <a:srgbClr val="002060"/>
                </a:solidFill>
                <a:latin typeface="Calibri"/>
              </a:rPr>
              <a:t>π</a:t>
            </a:r>
            <a:r>
              <a:rPr lang="en-US" b="1" dirty="0" smtClean="0">
                <a:solidFill>
                  <a:srgbClr val="002060"/>
                </a:solidFill>
                <a:latin typeface="Calibri"/>
              </a:rPr>
              <a:t>/180 radians)</a:t>
            </a:r>
          </a:p>
          <a:p>
            <a:endParaRPr lang="en-US" b="1" dirty="0"/>
          </a:p>
        </p:txBody>
      </p:sp>
      <p:pic>
        <p:nvPicPr>
          <p:cNvPr id="33794" name="Picture 2"/>
          <p:cNvPicPr>
            <a:picLocks noChangeAspect="1" noChangeArrowheads="1"/>
          </p:cNvPicPr>
          <p:nvPr/>
        </p:nvPicPr>
        <p:blipFill>
          <a:blip r:embed="rId2" cstate="print"/>
          <a:srcRect/>
          <a:stretch>
            <a:fillRect/>
          </a:stretch>
        </p:blipFill>
        <p:spPr bwMode="auto">
          <a:xfrm>
            <a:off x="4419600" y="1143000"/>
            <a:ext cx="4572000" cy="4105275"/>
          </a:xfrm>
          <a:prstGeom prst="rect">
            <a:avLst/>
          </a:prstGeom>
          <a:noFill/>
          <a:ln w="9525">
            <a:noFill/>
            <a:miter lim="800000"/>
            <a:headEnd/>
            <a:tailEnd/>
          </a:ln>
        </p:spPr>
      </p:pic>
      <p:sp>
        <p:nvSpPr>
          <p:cNvPr id="348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81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95400" y="4343400"/>
            <a:ext cx="1066800" cy="834887"/>
          </a:xfrm>
          <a:prstGeom prst="rect">
            <a:avLst/>
          </a:prstGeom>
          <a:noFill/>
        </p:spPr>
      </p:pic>
      <p:sp>
        <p:nvSpPr>
          <p:cNvPr id="34819"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7772400" y="2590800"/>
            <a:ext cx="1371600" cy="430887"/>
          </a:xfrm>
          <a:prstGeom prst="rect">
            <a:avLst/>
          </a:prstGeom>
          <a:noFill/>
        </p:spPr>
        <p:txBody>
          <a:bodyPr wrap="square" rtlCol="0">
            <a:spAutoFit/>
          </a:bodyPr>
          <a:lstStyle/>
          <a:p>
            <a:r>
              <a:rPr lang="en-US" sz="1100" dirty="0" smtClean="0"/>
              <a:t>Circumference (C)</a:t>
            </a:r>
          </a:p>
          <a:p>
            <a:r>
              <a:rPr lang="en-US" sz="1100" dirty="0" smtClean="0"/>
              <a:t>2</a:t>
            </a:r>
            <a:r>
              <a:rPr lang="el-GR" sz="1100" dirty="0" smtClean="0">
                <a:latin typeface="Calibri"/>
              </a:rPr>
              <a:t>π</a:t>
            </a:r>
            <a:r>
              <a:rPr lang="en-US" sz="1100" dirty="0" smtClean="0">
                <a:latin typeface="Calibri"/>
              </a:rPr>
              <a:t> radians </a:t>
            </a:r>
            <a:endParaRPr lang="en-US" sz="1100" dirty="0"/>
          </a:p>
        </p:txBody>
      </p:sp>
      <p:sp>
        <p:nvSpPr>
          <p:cNvPr id="10" name="Title 1"/>
          <p:cNvSpPr>
            <a:spLocks noGrp="1"/>
          </p:cNvSpPr>
          <p:nvPr>
            <p:ph type="title"/>
          </p:nvPr>
        </p:nvSpPr>
        <p:spPr>
          <a:xfrm>
            <a:off x="457200" y="0"/>
            <a:ext cx="8229600" cy="1143000"/>
          </a:xfrm>
        </p:spPr>
        <p:txBody>
          <a:bodyPr>
            <a:normAutofit/>
          </a:bodyPr>
          <a:lstStyle/>
          <a:p>
            <a:pPr algn="ctr"/>
            <a:r>
              <a:rPr lang="en-US" sz="5400" dirty="0" smtClean="0">
                <a:latin typeface="Arial Rounded MT Bold" pitchFamily="34" charset="0"/>
              </a:rPr>
              <a:t>Arc Length at Equator </a:t>
            </a:r>
            <a:endParaRPr lang="en-US" sz="5400" dirty="0">
              <a:latin typeface="Arial Rounded MT Bold"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4267200" cy="4525963"/>
          </a:xfrm>
        </p:spPr>
        <p:txBody>
          <a:bodyPr>
            <a:normAutofit lnSpcReduction="10000"/>
          </a:bodyPr>
          <a:lstStyle/>
          <a:p>
            <a:r>
              <a:rPr lang="en-US" b="1" dirty="0" smtClean="0"/>
              <a:t>C = 2</a:t>
            </a:r>
            <a:r>
              <a:rPr lang="el-GR" b="1" dirty="0" smtClean="0">
                <a:latin typeface="Calibri"/>
              </a:rPr>
              <a:t>π</a:t>
            </a:r>
            <a:r>
              <a:rPr lang="en-US" b="1" dirty="0" smtClean="0">
                <a:latin typeface="Calibri"/>
              </a:rPr>
              <a:t>R </a:t>
            </a:r>
          </a:p>
          <a:p>
            <a:r>
              <a:rPr lang="el-GR" b="1" dirty="0" smtClean="0">
                <a:latin typeface="Calibri"/>
              </a:rPr>
              <a:t>α</a:t>
            </a:r>
            <a:r>
              <a:rPr lang="en-US" b="1" dirty="0" smtClean="0">
                <a:latin typeface="Calibri"/>
              </a:rPr>
              <a:t> = </a:t>
            </a:r>
            <a:r>
              <a:rPr lang="el-GR" b="1" dirty="0" smtClean="0">
                <a:latin typeface="Calibri"/>
              </a:rPr>
              <a:t>π</a:t>
            </a:r>
            <a:r>
              <a:rPr lang="en-US" b="1" dirty="0" smtClean="0">
                <a:latin typeface="Calibri"/>
              </a:rPr>
              <a:t>/180</a:t>
            </a:r>
          </a:p>
          <a:p>
            <a:r>
              <a:rPr lang="en-US" b="1" dirty="0" smtClean="0">
                <a:latin typeface="Calibri"/>
              </a:rPr>
              <a:t>R= </a:t>
            </a:r>
            <a:r>
              <a:rPr lang="en-US" b="1" dirty="0" smtClean="0"/>
              <a:t>6,371 km</a:t>
            </a:r>
          </a:p>
          <a:p>
            <a:endParaRPr lang="en-US" b="1" dirty="0" smtClean="0"/>
          </a:p>
          <a:p>
            <a:endParaRPr lang="en-US" b="1" dirty="0" smtClean="0"/>
          </a:p>
          <a:p>
            <a:r>
              <a:rPr lang="en-US" b="1" dirty="0" smtClean="0">
                <a:solidFill>
                  <a:srgbClr val="002060"/>
                </a:solidFill>
              </a:rPr>
              <a:t>L = 111.19 km </a:t>
            </a:r>
          </a:p>
          <a:p>
            <a:pPr>
              <a:buNone/>
            </a:pPr>
            <a:r>
              <a:rPr lang="en-US" b="1" dirty="0" smtClean="0">
                <a:solidFill>
                  <a:srgbClr val="002060"/>
                </a:solidFill>
              </a:rPr>
              <a:t>     ( at the equator) </a:t>
            </a:r>
          </a:p>
          <a:p>
            <a:pPr>
              <a:buNone/>
            </a:pPr>
            <a:r>
              <a:rPr lang="en-US" b="1" dirty="0" smtClean="0"/>
              <a:t> </a:t>
            </a:r>
          </a:p>
          <a:p>
            <a:pPr>
              <a:buNone/>
            </a:pPr>
            <a:endParaRPr lang="en-US" b="1" dirty="0"/>
          </a:p>
        </p:txBody>
      </p:sp>
      <p:pic>
        <p:nvPicPr>
          <p:cNvPr id="33794" name="Picture 2"/>
          <p:cNvPicPr>
            <a:picLocks noChangeAspect="1" noChangeArrowheads="1"/>
          </p:cNvPicPr>
          <p:nvPr/>
        </p:nvPicPr>
        <p:blipFill>
          <a:blip r:embed="rId3" cstate="print"/>
          <a:srcRect/>
          <a:stretch>
            <a:fillRect/>
          </a:stretch>
        </p:blipFill>
        <p:spPr bwMode="auto">
          <a:xfrm>
            <a:off x="4419600" y="1143000"/>
            <a:ext cx="4572000" cy="4105275"/>
          </a:xfrm>
          <a:prstGeom prst="rect">
            <a:avLst/>
          </a:prstGeom>
          <a:noFill/>
          <a:ln w="9525">
            <a:noFill/>
            <a:miter lim="800000"/>
            <a:headEnd/>
            <a:tailEnd/>
          </a:ln>
        </p:spPr>
      </p:pic>
      <p:sp>
        <p:nvSpPr>
          <p:cNvPr id="348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19"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7772400" y="2590800"/>
            <a:ext cx="1371600" cy="430887"/>
          </a:xfrm>
          <a:prstGeom prst="rect">
            <a:avLst/>
          </a:prstGeom>
          <a:noFill/>
        </p:spPr>
        <p:txBody>
          <a:bodyPr wrap="square" rtlCol="0">
            <a:spAutoFit/>
          </a:bodyPr>
          <a:lstStyle/>
          <a:p>
            <a:r>
              <a:rPr lang="en-US" sz="1100" dirty="0" smtClean="0"/>
              <a:t>Circumference (C)</a:t>
            </a:r>
          </a:p>
          <a:p>
            <a:r>
              <a:rPr lang="en-US" sz="1100" dirty="0" smtClean="0"/>
              <a:t>2</a:t>
            </a:r>
            <a:r>
              <a:rPr lang="el-GR" sz="1100" dirty="0" smtClean="0">
                <a:latin typeface="Calibri"/>
              </a:rPr>
              <a:t>π</a:t>
            </a:r>
            <a:r>
              <a:rPr lang="en-US" sz="1100" dirty="0" smtClean="0">
                <a:latin typeface="Calibri"/>
              </a:rPr>
              <a:t> radians </a:t>
            </a:r>
            <a:endParaRPr lang="en-US" sz="1100" dirty="0"/>
          </a:p>
        </p:txBody>
      </p:sp>
      <p:graphicFrame>
        <p:nvGraphicFramePr>
          <p:cNvPr id="9" name="Object 8"/>
          <p:cNvGraphicFramePr>
            <a:graphicFrameLocks noChangeAspect="1"/>
          </p:cNvGraphicFramePr>
          <p:nvPr/>
        </p:nvGraphicFramePr>
        <p:xfrm>
          <a:off x="4368800" y="1930400"/>
          <a:ext cx="914400" cy="198438"/>
        </p:xfrm>
        <a:graphic>
          <a:graphicData uri="http://schemas.openxmlformats.org/presentationml/2006/ole">
            <mc:AlternateContent xmlns:mc="http://schemas.openxmlformats.org/markup-compatibility/2006">
              <mc:Choice xmlns:v="urn:schemas-microsoft-com:vml" Requires="v">
                <p:oleObj spid="_x0000_s37917" name="Equation" r:id="rId4" imgW="435285" imgH="677109" progId="Equation.DSMT4">
                  <p:embed/>
                </p:oleObj>
              </mc:Choice>
              <mc:Fallback>
                <p:oleObj name="Equation" r:id="rId4" imgW="435285" imgH="677109"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800" y="19304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7891"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04800" y="3352800"/>
            <a:ext cx="3818965" cy="914400"/>
          </a:xfrm>
          <a:prstGeom prst="rect">
            <a:avLst/>
          </a:prstGeom>
          <a:noFill/>
        </p:spPr>
      </p:pic>
      <p:sp>
        <p:nvSpPr>
          <p:cNvPr id="37893" name="Rectangle 5"/>
          <p:cNvSpPr>
            <a:spLocks noChangeArrowheads="1"/>
          </p:cNvSpPr>
          <p:nvPr/>
        </p:nvSpPr>
        <p:spPr bwMode="auto">
          <a:xfrm>
            <a:off x="0" y="323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89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6" name="Rectangle 8"/>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38600" y="4800600"/>
            <a:ext cx="1066800" cy="635540"/>
          </a:xfrm>
          <a:prstGeom prst="rect">
            <a:avLst/>
          </a:prstGeom>
          <a:noFill/>
        </p:spPr>
      </p:pic>
      <p:sp>
        <p:nvSpPr>
          <p:cNvPr id="6" name="Rectangle 7"/>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18" name="Title 1"/>
          <p:cNvSpPr>
            <a:spLocks noGrp="1"/>
          </p:cNvSpPr>
          <p:nvPr>
            <p:ph type="title"/>
          </p:nvPr>
        </p:nvSpPr>
        <p:spPr>
          <a:xfrm>
            <a:off x="457200" y="0"/>
            <a:ext cx="8229600" cy="1143000"/>
          </a:xfrm>
        </p:spPr>
        <p:txBody>
          <a:bodyPr>
            <a:normAutofit/>
          </a:bodyPr>
          <a:lstStyle/>
          <a:p>
            <a:pPr algn="ctr"/>
            <a:r>
              <a:rPr lang="en-US" sz="5400" dirty="0" smtClean="0">
                <a:latin typeface="Arial Rounded MT Bold" pitchFamily="34" charset="0"/>
              </a:rPr>
              <a:t>Arc Length at Equator </a:t>
            </a:r>
            <a:endParaRPr lang="en-US" sz="5400" dirty="0">
              <a:latin typeface="Arial Rounded MT Bold"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chemeClr val="accent1">
                    <a:lumMod val="75000"/>
                  </a:schemeClr>
                </a:solidFill>
                <a:latin typeface="Arial Rounded MT Bold" pitchFamily="34" charset="0"/>
              </a:rPr>
              <a:t> Arc Length </a:t>
            </a:r>
            <a:endParaRPr lang="en-US" sz="5400" dirty="0">
              <a:solidFill>
                <a:schemeClr val="accent1">
                  <a:lumMod val="75000"/>
                </a:schemeClr>
              </a:solidFill>
              <a:latin typeface="Arial Rounded MT Bold" pitchFamily="34" charset="0"/>
            </a:endParaRPr>
          </a:p>
        </p:txBody>
      </p:sp>
      <p:sp>
        <p:nvSpPr>
          <p:cNvPr id="6" name="Content Placeholder 5"/>
          <p:cNvSpPr>
            <a:spLocks noGrp="1"/>
          </p:cNvSpPr>
          <p:nvPr>
            <p:ph idx="1"/>
          </p:nvPr>
        </p:nvSpPr>
        <p:spPr>
          <a:xfrm>
            <a:off x="457200" y="1600200"/>
            <a:ext cx="4800600" cy="4525963"/>
          </a:xfrm>
        </p:spPr>
        <p:txBody>
          <a:bodyPr>
            <a:normAutofit/>
          </a:bodyPr>
          <a:lstStyle/>
          <a:p>
            <a:r>
              <a:rPr lang="en-US" dirty="0" smtClean="0"/>
              <a:t>This value of  111.19 km represents the distance between one degree of longitude at the equator</a:t>
            </a:r>
          </a:p>
          <a:p>
            <a:endParaRPr lang="en-US" sz="800" dirty="0" smtClean="0"/>
          </a:p>
          <a:p>
            <a:r>
              <a:rPr lang="en-US" dirty="0" smtClean="0">
                <a:solidFill>
                  <a:schemeClr val="accent1">
                    <a:lumMod val="75000"/>
                  </a:schemeClr>
                </a:solidFill>
              </a:rPr>
              <a:t>A new radius must be calculated for all other parallels </a:t>
            </a:r>
            <a:endParaRPr lang="en-US" dirty="0">
              <a:solidFill>
                <a:schemeClr val="accent1">
                  <a:lumMod val="75000"/>
                </a:schemeClr>
              </a:solidFill>
            </a:endParaRPr>
          </a:p>
        </p:txBody>
      </p:sp>
      <p:pic>
        <p:nvPicPr>
          <p:cNvPr id="23554" name="Picture 2"/>
          <p:cNvPicPr>
            <a:picLocks noChangeAspect="1" noChangeArrowheads="1"/>
          </p:cNvPicPr>
          <p:nvPr/>
        </p:nvPicPr>
        <p:blipFill>
          <a:blip r:embed="rId2" cstate="print"/>
          <a:srcRect/>
          <a:stretch>
            <a:fillRect/>
          </a:stretch>
        </p:blipFill>
        <p:spPr bwMode="auto">
          <a:xfrm>
            <a:off x="5029200" y="1676400"/>
            <a:ext cx="3816868" cy="322221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sz="half" idx="2"/>
          </p:nvPr>
        </p:nvPicPr>
        <p:blipFill>
          <a:blip r:embed="rId2" cstate="print"/>
          <a:srcRect/>
          <a:stretch>
            <a:fillRect/>
          </a:stretch>
        </p:blipFill>
        <p:spPr bwMode="auto">
          <a:xfrm>
            <a:off x="3379141" y="1058237"/>
            <a:ext cx="5778714" cy="5716636"/>
          </a:xfrm>
          <a:prstGeom prst="rect">
            <a:avLst/>
          </a:prstGeom>
          <a:noFill/>
          <a:ln w="9525">
            <a:noFill/>
            <a:miter lim="800000"/>
            <a:headEnd/>
            <a:tailEnd/>
          </a:ln>
        </p:spPr>
      </p:pic>
      <p:sp>
        <p:nvSpPr>
          <p:cNvPr id="5" name="Title 4"/>
          <p:cNvSpPr>
            <a:spLocks noGrp="1"/>
          </p:cNvSpPr>
          <p:nvPr>
            <p:ph type="title"/>
          </p:nvPr>
        </p:nvSpPr>
        <p:spPr>
          <a:xfrm>
            <a:off x="457200" y="76200"/>
            <a:ext cx="8229600" cy="1143000"/>
          </a:xfrm>
        </p:spPr>
        <p:txBody>
          <a:bodyPr>
            <a:normAutofit/>
          </a:bodyPr>
          <a:lstStyle/>
          <a:p>
            <a:r>
              <a:rPr lang="en-US" sz="5400" b="1" dirty="0" smtClean="0">
                <a:solidFill>
                  <a:schemeClr val="accent1">
                    <a:lumMod val="75000"/>
                  </a:schemeClr>
                </a:solidFill>
                <a:latin typeface="Arial Rounded MT Bold" pitchFamily="34" charset="0"/>
              </a:rPr>
              <a:t>Arc length at Latitude </a:t>
            </a:r>
            <a:r>
              <a:rPr lang="el-GR" sz="6000" b="1" dirty="0" smtClean="0">
                <a:solidFill>
                  <a:schemeClr val="accent1">
                    <a:lumMod val="75000"/>
                  </a:schemeClr>
                </a:solidFill>
              </a:rPr>
              <a:t>α</a:t>
            </a:r>
            <a:r>
              <a:rPr lang="en-US" sz="5400" b="1" dirty="0" smtClean="0">
                <a:solidFill>
                  <a:schemeClr val="accent1">
                    <a:lumMod val="75000"/>
                  </a:schemeClr>
                </a:solidFill>
                <a:latin typeface="Arial Rounded MT Bold" pitchFamily="34" charset="0"/>
              </a:rPr>
              <a:t> </a:t>
            </a:r>
            <a:endParaRPr lang="en-US" sz="5400" b="1" dirty="0">
              <a:solidFill>
                <a:schemeClr val="accent1">
                  <a:lumMod val="75000"/>
                </a:schemeClr>
              </a:solidFill>
              <a:latin typeface="Arial Rounded MT Bold" pitchFamily="34" charset="0"/>
            </a:endParaRPr>
          </a:p>
        </p:txBody>
      </p:sp>
      <p:sp>
        <p:nvSpPr>
          <p:cNvPr id="6" name="Content Placeholder 5"/>
          <p:cNvSpPr>
            <a:spLocks noGrp="1"/>
          </p:cNvSpPr>
          <p:nvPr>
            <p:ph sz="half" idx="1"/>
          </p:nvPr>
        </p:nvSpPr>
        <p:spPr>
          <a:xfrm>
            <a:off x="0" y="1600201"/>
            <a:ext cx="3810000" cy="3048000"/>
          </a:xfrm>
        </p:spPr>
        <p:txBody>
          <a:bodyPr>
            <a:normAutofit/>
          </a:bodyPr>
          <a:lstStyle/>
          <a:p>
            <a:r>
              <a:rPr lang="el-GR" sz="3600" b="1" dirty="0" smtClean="0">
                <a:latin typeface="Calibri"/>
              </a:rPr>
              <a:t>α</a:t>
            </a:r>
            <a:r>
              <a:rPr lang="en-US" sz="3600" b="1" dirty="0" smtClean="0">
                <a:latin typeface="Calibri"/>
              </a:rPr>
              <a:t> = degree of latitude of the location </a:t>
            </a:r>
          </a:p>
          <a:p>
            <a:r>
              <a:rPr lang="en-US" sz="3600" b="1" dirty="0" smtClean="0">
                <a:solidFill>
                  <a:schemeClr val="accent1">
                    <a:lumMod val="75000"/>
                  </a:schemeClr>
                </a:solidFill>
                <a:latin typeface="Calibri"/>
              </a:rPr>
              <a:t>Alternate interior angles </a:t>
            </a:r>
          </a:p>
        </p:txBody>
      </p:sp>
      <p:sp>
        <p:nvSpPr>
          <p:cNvPr id="399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1" name="Rectangle 5"/>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457200" y="5867400"/>
            <a:ext cx="2594685" cy="707886"/>
          </a:xfrm>
          <a:prstGeom prst="rect">
            <a:avLst/>
          </a:prstGeom>
          <a:noFill/>
        </p:spPr>
        <p:txBody>
          <a:bodyPr wrap="none" rtlCol="0">
            <a:spAutoFit/>
          </a:bodyPr>
          <a:lstStyle/>
          <a:p>
            <a:r>
              <a:rPr lang="en-US" sz="4000" b="1" dirty="0" smtClean="0"/>
              <a:t>r = R </a:t>
            </a:r>
            <a:r>
              <a:rPr lang="en-US" sz="4000" b="1" dirty="0" err="1" smtClean="0"/>
              <a:t>cos</a:t>
            </a:r>
            <a:r>
              <a:rPr lang="en-US" sz="4000" b="1" dirty="0" smtClean="0"/>
              <a:t>(</a:t>
            </a:r>
            <a:r>
              <a:rPr lang="en-US" sz="4000" b="1" dirty="0" smtClean="0">
                <a:latin typeface="Symbol" pitchFamily="18" charset="2"/>
              </a:rPr>
              <a:t>a</a:t>
            </a:r>
            <a:r>
              <a:rPr lang="en-US" sz="4000" b="1" dirty="0" smtClean="0"/>
              <a:t>)</a:t>
            </a:r>
            <a:endParaRPr lang="en-US" sz="4000" b="1" dirty="0"/>
          </a:p>
        </p:txBody>
      </p:sp>
      <p:sp>
        <p:nvSpPr>
          <p:cNvPr id="8" name="Rectangle 7"/>
          <p:cNvSpPr/>
          <p:nvPr/>
        </p:nvSpPr>
        <p:spPr>
          <a:xfrm>
            <a:off x="6776842" y="1981200"/>
            <a:ext cx="330540" cy="584775"/>
          </a:xfrm>
          <a:prstGeom prst="rect">
            <a:avLst/>
          </a:prstGeom>
        </p:spPr>
        <p:txBody>
          <a:bodyPr wrap="none">
            <a:spAutoFit/>
          </a:bodyPr>
          <a:lstStyle/>
          <a:p>
            <a:pPr>
              <a:buNone/>
            </a:pPr>
            <a:r>
              <a:rPr lang="en-US" sz="3200" b="1" dirty="0" smtClean="0"/>
              <a:t>r</a:t>
            </a:r>
            <a:endParaRPr lang="en-US" sz="3200" b="1" dirty="0"/>
          </a:p>
        </p:txBody>
      </p:sp>
      <p:sp>
        <p:nvSpPr>
          <p:cNvPr id="13" name="Rectangle 12"/>
          <p:cNvSpPr/>
          <p:nvPr/>
        </p:nvSpPr>
        <p:spPr>
          <a:xfrm>
            <a:off x="6942112" y="3124200"/>
            <a:ext cx="580768" cy="584775"/>
          </a:xfrm>
          <a:prstGeom prst="rect">
            <a:avLst/>
          </a:prstGeom>
        </p:spPr>
        <p:txBody>
          <a:bodyPr wrap="square">
            <a:spAutoFit/>
          </a:bodyPr>
          <a:lstStyle/>
          <a:p>
            <a:pPr>
              <a:buNone/>
            </a:pPr>
            <a:r>
              <a:rPr lang="en-US" sz="3200" b="1" dirty="0"/>
              <a:t>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Picture Placeholder 8"/>
          <p:cNvGraphicFramePr>
            <a:graphicFrameLocks noGrp="1"/>
          </p:cNvGraphicFramePr>
          <p:nvPr>
            <p:ph type="pic" idx="1"/>
            <p:extLst>
              <p:ext uri="{D42A27DB-BD31-4B8C-83A1-F6EECF244321}">
                <p14:modId xmlns:p14="http://schemas.microsoft.com/office/powerpoint/2010/main" val="262322270"/>
              </p:ext>
            </p:extLst>
          </p:nvPr>
        </p:nvGraphicFramePr>
        <p:xfrm>
          <a:off x="609598" y="228599"/>
          <a:ext cx="7620000" cy="5257800"/>
        </p:xfrm>
        <a:graphic>
          <a:graphicData uri="http://schemas.openxmlformats.org/drawingml/2006/table">
            <a:tbl>
              <a:tblPr/>
              <a:tblGrid>
                <a:gridCol w="1270000"/>
                <a:gridCol w="1270000"/>
                <a:gridCol w="1270000"/>
                <a:gridCol w="1270000"/>
                <a:gridCol w="1270000"/>
                <a:gridCol w="1270000"/>
              </a:tblGrid>
              <a:tr h="990600">
                <a:tc gridSpan="3">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Length of One Degree of Longitude </a:t>
                      </a:r>
                      <a:br>
                        <a:rPr lang="en-US" sz="2000" b="1" dirty="0">
                          <a:solidFill>
                            <a:schemeClr val="accent1">
                              <a:lumMod val="75000"/>
                            </a:schemeClr>
                          </a:solidFill>
                          <a:latin typeface="Arial"/>
                          <a:ea typeface="Times New Roman"/>
                          <a:cs typeface="Times New Roman"/>
                        </a:rPr>
                      </a:br>
                      <a:r>
                        <a:rPr lang="en-US" sz="2000" b="1" dirty="0">
                          <a:solidFill>
                            <a:schemeClr val="accent1">
                              <a:lumMod val="75000"/>
                            </a:schemeClr>
                          </a:solidFill>
                          <a:latin typeface="Arial"/>
                          <a:ea typeface="Times New Roman"/>
                          <a:cs typeface="Times New Roman"/>
                        </a:rPr>
                        <a:t>(on WGS 84 Ellipsoid)</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Length of a Degree of Latitude </a:t>
                      </a:r>
                      <a:br>
                        <a:rPr lang="en-US" sz="2000" b="1" dirty="0">
                          <a:solidFill>
                            <a:schemeClr val="accent1">
                              <a:lumMod val="75000"/>
                            </a:schemeClr>
                          </a:solidFill>
                          <a:latin typeface="Arial"/>
                          <a:ea typeface="Times New Roman"/>
                          <a:cs typeface="Times New Roman"/>
                        </a:rPr>
                      </a:br>
                      <a:r>
                        <a:rPr lang="en-US" sz="2000" b="1" dirty="0">
                          <a:solidFill>
                            <a:schemeClr val="accent1">
                              <a:lumMod val="75000"/>
                            </a:schemeClr>
                          </a:solidFill>
                          <a:latin typeface="Arial"/>
                          <a:ea typeface="Times New Roman"/>
                          <a:cs typeface="Times New Roman"/>
                        </a:rPr>
                        <a:t>(on the WGS 84 Ellipsoid) </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r>
              <a:tr h="660400">
                <a:tc>
                  <a:txBody>
                    <a:bodyPr/>
                    <a:lstStyle/>
                    <a:p>
                      <a:pPr marL="0" marR="0" algn="ctr">
                        <a:lnSpc>
                          <a:spcPct val="115000"/>
                        </a:lnSpc>
                        <a:spcBef>
                          <a:spcPts val="0"/>
                        </a:spcBef>
                        <a:spcAft>
                          <a:spcPts val="0"/>
                        </a:spcAft>
                      </a:pPr>
                      <a:r>
                        <a:rPr lang="en-US" sz="1800" b="1">
                          <a:latin typeface="Arial"/>
                          <a:ea typeface="Times New Roman"/>
                          <a:cs typeface="Times New Roman"/>
                        </a:rPr>
                        <a:t>Latitude </a:t>
                      </a:r>
                      <a:endParaRPr lang="en-US" sz="18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b="1">
                          <a:latin typeface="Arial"/>
                          <a:ea typeface="Times New Roman"/>
                          <a:cs typeface="Times New Roman"/>
                        </a:rPr>
                        <a:t>Kilometres </a:t>
                      </a:r>
                      <a:endParaRPr lang="en-US" sz="18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800" b="1">
                          <a:latin typeface="Arial"/>
                          <a:ea typeface="Times New Roman"/>
                          <a:cs typeface="Times New Roman"/>
                        </a:rPr>
                        <a:t>Miles </a:t>
                      </a:r>
                      <a:endParaRPr lang="en-US" sz="18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latin typeface="Arial"/>
                          <a:ea typeface="Times New Roman"/>
                          <a:cs typeface="Times New Roman"/>
                        </a:rPr>
                        <a:t>Latitude </a:t>
                      </a:r>
                      <a:endParaRPr lang="en-US" sz="18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latin typeface="Arial"/>
                          <a:ea typeface="Times New Roman"/>
                          <a:cs typeface="Times New Roman"/>
                        </a:rPr>
                        <a:t>Kilometres </a:t>
                      </a:r>
                      <a:endParaRPr lang="en-US" sz="18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latin typeface="Arial"/>
                          <a:ea typeface="Times New Roman"/>
                          <a:cs typeface="Times New Roman"/>
                        </a:rPr>
                        <a:t>Miles</a:t>
                      </a:r>
                      <a:endParaRPr lang="en-US" sz="1800" b="1">
                        <a:latin typeface="Calibri"/>
                        <a:ea typeface="Calibri"/>
                        <a:cs typeface="Times New Roman"/>
                      </a:endParaRPr>
                    </a:p>
                  </a:txBody>
                  <a:tcPr marL="0" marR="0" marT="0" marB="0" anchor="ctr">
                    <a:lnL>
                      <a:noFill/>
                    </a:lnL>
                    <a:lnR>
                      <a:noFill/>
                    </a:lnR>
                    <a:lnT>
                      <a:noFill/>
                    </a:lnT>
                    <a:lnB>
                      <a:noFill/>
                    </a:lnB>
                  </a:tcPr>
                </a:tc>
              </a:tr>
              <a:tr h="330200">
                <a:tc>
                  <a:txBody>
                    <a:bodyPr/>
                    <a:lstStyle/>
                    <a:p>
                      <a:pPr marL="0" marR="0" algn="ctr">
                        <a:lnSpc>
                          <a:spcPct val="115000"/>
                        </a:lnSpc>
                        <a:spcBef>
                          <a:spcPts val="0"/>
                        </a:spcBef>
                        <a:spcAft>
                          <a:spcPts val="0"/>
                        </a:spcAft>
                      </a:pPr>
                      <a:r>
                        <a:rPr lang="en-US" sz="2000" b="1" dirty="0">
                          <a:latin typeface="Arial"/>
                          <a:ea typeface="Times New Roman"/>
                          <a:cs typeface="Times New Roman"/>
                        </a:rPr>
                        <a:t>0º </a:t>
                      </a:r>
                      <a:endParaRPr lang="en-US" sz="18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latin typeface="Arial"/>
                          <a:ea typeface="Times New Roman"/>
                          <a:cs typeface="Times New Roman"/>
                        </a:rPr>
                        <a:t>111.32 </a:t>
                      </a:r>
                      <a:endParaRPr lang="en-US" sz="18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latin typeface="Arial"/>
                          <a:ea typeface="Times New Roman"/>
                          <a:cs typeface="Times New Roman"/>
                        </a:rPr>
                        <a:t>69.17 </a:t>
                      </a:r>
                      <a:endParaRPr lang="en-US" sz="18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latin typeface="Arial"/>
                          <a:ea typeface="Times New Roman"/>
                          <a:cs typeface="Times New Roman"/>
                        </a:rPr>
                        <a:t>0º</a:t>
                      </a:r>
                      <a:endParaRPr lang="en-US" sz="18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latin typeface="Arial"/>
                          <a:ea typeface="Times New Roman"/>
                          <a:cs typeface="Times New Roman"/>
                        </a:rPr>
                        <a:t>110.57</a:t>
                      </a:r>
                      <a:endParaRPr lang="en-US" sz="18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latin typeface="Arial"/>
                          <a:ea typeface="Times New Roman"/>
                          <a:cs typeface="Times New Roman"/>
                        </a:rPr>
                        <a:t>68.71 </a:t>
                      </a:r>
                      <a:endParaRPr lang="en-US" sz="1800" b="1" dirty="0">
                        <a:latin typeface="Calibri"/>
                        <a:ea typeface="Calibri"/>
                        <a:cs typeface="Times New Roman"/>
                      </a:endParaRPr>
                    </a:p>
                  </a:txBody>
                  <a:tcPr marL="0" marR="0" marT="0" marB="0" anchor="ctr">
                    <a:lnL>
                      <a:noFill/>
                    </a:lnL>
                    <a:lnR>
                      <a:noFill/>
                    </a:lnR>
                    <a:lnT>
                      <a:noFill/>
                    </a:lnT>
                    <a:lnB>
                      <a:noFill/>
                    </a:lnB>
                  </a:tcPr>
                </a:tc>
              </a:tr>
              <a:tr h="330200">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10º </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109.64 </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68.13 </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10º</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110.61</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68.73</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r>
              <a:tr h="330200">
                <a:tc>
                  <a:txBody>
                    <a:bodyPr/>
                    <a:lstStyle/>
                    <a:p>
                      <a:pPr marL="0" marR="0" algn="ctr">
                        <a:lnSpc>
                          <a:spcPct val="115000"/>
                        </a:lnSpc>
                        <a:spcBef>
                          <a:spcPts val="0"/>
                        </a:spcBef>
                        <a:spcAft>
                          <a:spcPts val="0"/>
                        </a:spcAft>
                      </a:pPr>
                      <a:r>
                        <a:rPr lang="en-US" sz="2000" b="1">
                          <a:latin typeface="Arial"/>
                          <a:ea typeface="Times New Roman"/>
                          <a:cs typeface="Times New Roman"/>
                        </a:rPr>
                        <a:t>20º </a:t>
                      </a:r>
                      <a:endParaRPr lang="en-US" sz="18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latin typeface="Arial"/>
                          <a:ea typeface="Times New Roman"/>
                          <a:cs typeface="Times New Roman"/>
                        </a:rPr>
                        <a:t>104.65 </a:t>
                      </a:r>
                      <a:endParaRPr lang="en-US" sz="18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latin typeface="Arial"/>
                          <a:ea typeface="Times New Roman"/>
                          <a:cs typeface="Times New Roman"/>
                        </a:rPr>
                        <a:t>65.03 </a:t>
                      </a:r>
                      <a:endParaRPr lang="en-US" sz="18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latin typeface="Arial"/>
                          <a:ea typeface="Times New Roman"/>
                          <a:cs typeface="Times New Roman"/>
                        </a:rPr>
                        <a:t>20º</a:t>
                      </a:r>
                      <a:endParaRPr lang="en-US" sz="18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latin typeface="Arial"/>
                          <a:ea typeface="Times New Roman"/>
                          <a:cs typeface="Times New Roman"/>
                        </a:rPr>
                        <a:t>110.70</a:t>
                      </a:r>
                      <a:endParaRPr lang="en-US" sz="18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latin typeface="Arial"/>
                          <a:ea typeface="Times New Roman"/>
                          <a:cs typeface="Times New Roman"/>
                        </a:rPr>
                        <a:t>68.79</a:t>
                      </a:r>
                      <a:endParaRPr lang="en-US" sz="1800" b="1">
                        <a:latin typeface="Calibri"/>
                        <a:ea typeface="Calibri"/>
                        <a:cs typeface="Times New Roman"/>
                      </a:endParaRPr>
                    </a:p>
                  </a:txBody>
                  <a:tcPr marL="0" marR="0" marT="0" marB="0" anchor="ctr">
                    <a:lnL>
                      <a:noFill/>
                    </a:lnL>
                    <a:lnR>
                      <a:noFill/>
                    </a:lnR>
                    <a:lnT>
                      <a:noFill/>
                    </a:lnT>
                    <a:lnB>
                      <a:noFill/>
                    </a:lnB>
                  </a:tcPr>
                </a:tc>
              </a:tr>
              <a:tr h="330200">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30º </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96.49 </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59.95 </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30º</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110.85</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68.88</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r>
              <a:tr h="330200">
                <a:tc>
                  <a:txBody>
                    <a:bodyPr/>
                    <a:lstStyle/>
                    <a:p>
                      <a:pPr marL="0" marR="0" algn="ctr">
                        <a:lnSpc>
                          <a:spcPct val="115000"/>
                        </a:lnSpc>
                        <a:spcBef>
                          <a:spcPts val="0"/>
                        </a:spcBef>
                        <a:spcAft>
                          <a:spcPts val="0"/>
                        </a:spcAft>
                      </a:pPr>
                      <a:r>
                        <a:rPr lang="en-US" sz="2000" b="1" dirty="0">
                          <a:latin typeface="Arial"/>
                          <a:ea typeface="Times New Roman"/>
                          <a:cs typeface="Times New Roman"/>
                        </a:rPr>
                        <a:t>40º </a:t>
                      </a:r>
                      <a:endParaRPr lang="en-US" sz="18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latin typeface="Arial"/>
                          <a:ea typeface="Times New Roman"/>
                          <a:cs typeface="Times New Roman"/>
                        </a:rPr>
                        <a:t>85.39 </a:t>
                      </a:r>
                      <a:endParaRPr lang="en-US" sz="18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latin typeface="Arial"/>
                          <a:ea typeface="Times New Roman"/>
                          <a:cs typeface="Times New Roman"/>
                        </a:rPr>
                        <a:t>53.06 </a:t>
                      </a:r>
                      <a:endParaRPr lang="en-US" sz="18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latin typeface="Arial"/>
                          <a:ea typeface="Times New Roman"/>
                          <a:cs typeface="Times New Roman"/>
                        </a:rPr>
                        <a:t>40º</a:t>
                      </a:r>
                      <a:endParaRPr lang="en-US" sz="18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latin typeface="Arial"/>
                          <a:ea typeface="Times New Roman"/>
                          <a:cs typeface="Times New Roman"/>
                        </a:rPr>
                        <a:t>111.04</a:t>
                      </a:r>
                      <a:endParaRPr lang="en-US" sz="18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latin typeface="Arial"/>
                          <a:ea typeface="Times New Roman"/>
                          <a:cs typeface="Times New Roman"/>
                        </a:rPr>
                        <a:t>68.99</a:t>
                      </a:r>
                      <a:endParaRPr lang="en-US" sz="1800" b="1">
                        <a:latin typeface="Calibri"/>
                        <a:ea typeface="Calibri"/>
                        <a:cs typeface="Times New Roman"/>
                      </a:endParaRPr>
                    </a:p>
                  </a:txBody>
                  <a:tcPr marL="0" marR="0" marT="0" marB="0" anchor="ctr">
                    <a:lnL>
                      <a:noFill/>
                    </a:lnL>
                    <a:lnR>
                      <a:noFill/>
                    </a:lnR>
                    <a:lnT>
                      <a:noFill/>
                    </a:lnT>
                    <a:lnB>
                      <a:noFill/>
                    </a:lnB>
                  </a:tcPr>
                </a:tc>
              </a:tr>
              <a:tr h="330200">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50º </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71.70 </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44.55 </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50º</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111.23</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69.12</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r>
              <a:tr h="330200">
                <a:tc>
                  <a:txBody>
                    <a:bodyPr/>
                    <a:lstStyle/>
                    <a:p>
                      <a:pPr marL="0" marR="0" algn="ctr">
                        <a:lnSpc>
                          <a:spcPct val="115000"/>
                        </a:lnSpc>
                        <a:spcBef>
                          <a:spcPts val="0"/>
                        </a:spcBef>
                        <a:spcAft>
                          <a:spcPts val="0"/>
                        </a:spcAft>
                      </a:pPr>
                      <a:r>
                        <a:rPr lang="en-US" sz="2000" b="1">
                          <a:latin typeface="Arial"/>
                          <a:ea typeface="Times New Roman"/>
                          <a:cs typeface="Times New Roman"/>
                        </a:rPr>
                        <a:t>60º </a:t>
                      </a:r>
                      <a:endParaRPr lang="en-US" sz="18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latin typeface="Arial"/>
                          <a:ea typeface="Times New Roman"/>
                          <a:cs typeface="Times New Roman"/>
                        </a:rPr>
                        <a:t>55.80 </a:t>
                      </a:r>
                      <a:endParaRPr lang="en-US" sz="18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latin typeface="Arial"/>
                          <a:ea typeface="Times New Roman"/>
                          <a:cs typeface="Times New Roman"/>
                        </a:rPr>
                        <a:t>34.67 </a:t>
                      </a:r>
                      <a:endParaRPr lang="en-US" sz="18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latin typeface="Arial"/>
                          <a:ea typeface="Times New Roman"/>
                          <a:cs typeface="Times New Roman"/>
                        </a:rPr>
                        <a:t>60º</a:t>
                      </a:r>
                      <a:endParaRPr lang="en-US" sz="18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latin typeface="Arial"/>
                          <a:ea typeface="Times New Roman"/>
                          <a:cs typeface="Times New Roman"/>
                        </a:rPr>
                        <a:t>111.41</a:t>
                      </a:r>
                      <a:endParaRPr lang="en-US" sz="18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latin typeface="Arial"/>
                          <a:ea typeface="Times New Roman"/>
                          <a:cs typeface="Times New Roman"/>
                        </a:rPr>
                        <a:t>69.23</a:t>
                      </a:r>
                      <a:endParaRPr lang="en-US" sz="1800" b="1">
                        <a:latin typeface="Calibri"/>
                        <a:ea typeface="Calibri"/>
                        <a:cs typeface="Times New Roman"/>
                      </a:endParaRPr>
                    </a:p>
                  </a:txBody>
                  <a:tcPr marL="0" marR="0" marT="0" marB="0" anchor="ctr">
                    <a:lnL>
                      <a:noFill/>
                    </a:lnL>
                    <a:lnR>
                      <a:noFill/>
                    </a:lnR>
                    <a:lnT>
                      <a:noFill/>
                    </a:lnT>
                    <a:lnB>
                      <a:noFill/>
                    </a:lnB>
                  </a:tcPr>
                </a:tc>
              </a:tr>
              <a:tr h="330200">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70º </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38.19 </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23.73 </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70º</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111.56</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69.32</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r>
              <a:tr h="330200">
                <a:tc>
                  <a:txBody>
                    <a:bodyPr/>
                    <a:lstStyle/>
                    <a:p>
                      <a:pPr marL="0" marR="0" algn="ctr">
                        <a:lnSpc>
                          <a:spcPct val="115000"/>
                        </a:lnSpc>
                        <a:spcBef>
                          <a:spcPts val="0"/>
                        </a:spcBef>
                        <a:spcAft>
                          <a:spcPts val="0"/>
                        </a:spcAft>
                      </a:pPr>
                      <a:r>
                        <a:rPr lang="en-US" sz="2000" b="1">
                          <a:latin typeface="Arial"/>
                          <a:ea typeface="Times New Roman"/>
                          <a:cs typeface="Times New Roman"/>
                        </a:rPr>
                        <a:t>80º </a:t>
                      </a:r>
                      <a:endParaRPr lang="en-US" sz="18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latin typeface="Arial"/>
                          <a:ea typeface="Times New Roman"/>
                          <a:cs typeface="Times New Roman"/>
                        </a:rPr>
                        <a:t>19.39 </a:t>
                      </a:r>
                      <a:endParaRPr lang="en-US" sz="18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latin typeface="Arial"/>
                          <a:ea typeface="Times New Roman"/>
                          <a:cs typeface="Times New Roman"/>
                        </a:rPr>
                        <a:t>12.05 </a:t>
                      </a:r>
                      <a:endParaRPr lang="en-US" sz="18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latin typeface="Arial"/>
                          <a:ea typeface="Times New Roman"/>
                          <a:cs typeface="Times New Roman"/>
                        </a:rPr>
                        <a:t>80º</a:t>
                      </a:r>
                      <a:endParaRPr lang="en-US" sz="18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latin typeface="Arial"/>
                          <a:ea typeface="Times New Roman"/>
                          <a:cs typeface="Times New Roman"/>
                        </a:rPr>
                        <a:t>111.66</a:t>
                      </a:r>
                      <a:endParaRPr lang="en-US" sz="18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latin typeface="Arial"/>
                          <a:ea typeface="Times New Roman"/>
                          <a:cs typeface="Times New Roman"/>
                        </a:rPr>
                        <a:t>69.38</a:t>
                      </a:r>
                      <a:endParaRPr lang="en-US" sz="1800" b="1">
                        <a:latin typeface="Calibri"/>
                        <a:ea typeface="Calibri"/>
                        <a:cs typeface="Times New Roman"/>
                      </a:endParaRPr>
                    </a:p>
                  </a:txBody>
                  <a:tcPr marL="0" marR="0" marT="0" marB="0" anchor="ctr">
                    <a:lnL>
                      <a:noFill/>
                    </a:lnL>
                    <a:lnR>
                      <a:noFill/>
                    </a:lnR>
                    <a:lnT>
                      <a:noFill/>
                    </a:lnT>
                    <a:lnB>
                      <a:noFill/>
                    </a:lnB>
                  </a:tcPr>
                </a:tc>
              </a:tr>
              <a:tr h="330200">
                <a:tc>
                  <a:txBody>
                    <a:bodyPr/>
                    <a:lstStyle/>
                    <a:p>
                      <a:pPr marL="0" marR="0" algn="ctr">
                        <a:lnSpc>
                          <a:spcPct val="115000"/>
                        </a:lnSpc>
                        <a:spcBef>
                          <a:spcPts val="0"/>
                        </a:spcBef>
                        <a:spcAft>
                          <a:spcPts val="0"/>
                        </a:spcAft>
                      </a:pPr>
                      <a:r>
                        <a:rPr lang="en-US" sz="2000" b="1">
                          <a:solidFill>
                            <a:schemeClr val="accent1">
                              <a:lumMod val="75000"/>
                            </a:schemeClr>
                          </a:solidFill>
                          <a:latin typeface="Arial"/>
                          <a:ea typeface="Times New Roman"/>
                          <a:cs typeface="Times New Roman"/>
                        </a:rPr>
                        <a:t>90º </a:t>
                      </a:r>
                      <a:endParaRPr lang="en-US" sz="1800" b="1">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accent1">
                              <a:lumMod val="75000"/>
                            </a:schemeClr>
                          </a:solidFill>
                          <a:latin typeface="Arial"/>
                          <a:ea typeface="Times New Roman"/>
                          <a:cs typeface="Times New Roman"/>
                        </a:rPr>
                        <a:t>0.00 </a:t>
                      </a:r>
                      <a:endParaRPr lang="en-US" sz="1800" b="1">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accent1">
                              <a:lumMod val="75000"/>
                            </a:schemeClr>
                          </a:solidFill>
                          <a:latin typeface="Arial"/>
                          <a:ea typeface="Times New Roman"/>
                          <a:cs typeface="Times New Roman"/>
                        </a:rPr>
                        <a:t>0.00 </a:t>
                      </a:r>
                      <a:endParaRPr lang="en-US" sz="1800" b="1">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accent1">
                              <a:lumMod val="75000"/>
                            </a:schemeClr>
                          </a:solidFill>
                          <a:latin typeface="Arial"/>
                          <a:ea typeface="Times New Roman"/>
                          <a:cs typeface="Times New Roman"/>
                        </a:rPr>
                        <a:t>90º</a:t>
                      </a:r>
                      <a:endParaRPr lang="en-US" sz="1800" b="1">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a:solidFill>
                            <a:schemeClr val="accent1">
                              <a:lumMod val="75000"/>
                            </a:schemeClr>
                          </a:solidFill>
                          <a:latin typeface="Arial"/>
                          <a:ea typeface="Times New Roman"/>
                          <a:cs typeface="Times New Roman"/>
                        </a:rPr>
                        <a:t>111.69</a:t>
                      </a:r>
                      <a:endParaRPr lang="en-US" sz="1800" b="1">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accent1">
                              <a:lumMod val="75000"/>
                            </a:schemeClr>
                          </a:solidFill>
                          <a:latin typeface="Arial"/>
                          <a:ea typeface="Times New Roman"/>
                          <a:cs typeface="Times New Roman"/>
                        </a:rPr>
                        <a:t>69.40</a:t>
                      </a:r>
                      <a:endParaRPr lang="en-US" sz="1800" b="1" dirty="0">
                        <a:solidFill>
                          <a:schemeClr val="accent1">
                            <a:lumMod val="75000"/>
                          </a:schemeClr>
                        </a:solidFill>
                        <a:latin typeface="Calibri"/>
                        <a:ea typeface="Calibri"/>
                        <a:cs typeface="Times New Roman"/>
                      </a:endParaRPr>
                    </a:p>
                  </a:txBody>
                  <a:tcPr marL="0" marR="0" marT="0" marB="0" anchor="ctr">
                    <a:lnL>
                      <a:noFill/>
                    </a:lnL>
                    <a:lnR>
                      <a:noFill/>
                    </a:lnR>
                    <a:lnT>
                      <a:noFill/>
                    </a:lnT>
                    <a:lnB>
                      <a:noFill/>
                    </a:lnB>
                  </a:tcPr>
                </a:tc>
              </a:tr>
            </a:tbl>
          </a:graphicData>
        </a:graphic>
      </p:graphicFrame>
      <p:sp>
        <p:nvSpPr>
          <p:cNvPr id="8" name="Text Placeholder 7"/>
          <p:cNvSpPr>
            <a:spLocks noGrp="1"/>
          </p:cNvSpPr>
          <p:nvPr>
            <p:ph type="body" sz="half" idx="2"/>
          </p:nvPr>
        </p:nvSpPr>
        <p:spPr>
          <a:xfrm>
            <a:off x="381000" y="5410200"/>
            <a:ext cx="8534400" cy="1219200"/>
          </a:xfrm>
        </p:spPr>
        <p:txBody>
          <a:bodyPr>
            <a:noAutofit/>
          </a:bodyPr>
          <a:lstStyle/>
          <a:p>
            <a:r>
              <a:rPr lang="en-US" sz="2000" b="1" dirty="0" smtClean="0">
                <a:solidFill>
                  <a:srgbClr val="C00000"/>
                </a:solidFill>
              </a:rPr>
              <a:t>At the equator, the distance of between one degree of latitude of WGS 84  is 111.32 km. This is close to 111.17 km.  ( less than one percent error) Proving that the circular assumption is valid. </a:t>
            </a:r>
            <a:endParaRPr lang="en-US" sz="2000" b="1" dirty="0">
              <a:solidFill>
                <a:srgbClr val="C00000"/>
              </a:solidFill>
            </a:endParaRPr>
          </a:p>
        </p:txBody>
      </p:sp>
    </p:spTree>
    <p:extLst>
      <p:ext uri="{BB962C8B-B14F-4D97-AF65-F5344CB8AC3E}">
        <p14:creationId xmlns:p14="http://schemas.microsoft.com/office/powerpoint/2010/main" val="3124190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chemeClr val="accent1">
                    <a:lumMod val="75000"/>
                  </a:schemeClr>
                </a:solidFill>
                <a:latin typeface="Arial Rounded MT Bold" pitchFamily="34" charset="0"/>
              </a:rPr>
              <a:t>Choosing a Datum  </a:t>
            </a:r>
            <a:endParaRPr lang="en-US" sz="5400" dirty="0">
              <a:solidFill>
                <a:schemeClr val="accent1">
                  <a:lumMod val="75000"/>
                </a:schemeClr>
              </a:solidFill>
              <a:latin typeface="Arial Rounded MT Bold" pitchFamily="34" charset="0"/>
            </a:endParaRPr>
          </a:p>
        </p:txBody>
      </p:sp>
      <p:sp>
        <p:nvSpPr>
          <p:cNvPr id="3" name="Content Placeholder 2"/>
          <p:cNvSpPr>
            <a:spLocks noGrp="1"/>
          </p:cNvSpPr>
          <p:nvPr>
            <p:ph idx="1"/>
          </p:nvPr>
        </p:nvSpPr>
        <p:spPr>
          <a:xfrm>
            <a:off x="20782" y="1219200"/>
            <a:ext cx="6100524" cy="4602163"/>
          </a:xfrm>
        </p:spPr>
        <p:txBody>
          <a:bodyPr>
            <a:noAutofit/>
          </a:bodyPr>
          <a:lstStyle/>
          <a:p>
            <a:r>
              <a:rPr lang="en-US" sz="2400" b="1" dirty="0" smtClean="0"/>
              <a:t>In order to assign Cartesian values to WGS 84 coordinates, we must establish a datum from which each point will be referenced from.</a:t>
            </a:r>
          </a:p>
          <a:p>
            <a:endParaRPr lang="en-US" sz="800" b="1" dirty="0" smtClean="0"/>
          </a:p>
          <a:p>
            <a:r>
              <a:rPr lang="en-US" sz="2400" b="1" dirty="0" smtClean="0">
                <a:solidFill>
                  <a:schemeClr val="accent1">
                    <a:lumMod val="75000"/>
                  </a:schemeClr>
                </a:solidFill>
              </a:rPr>
              <a:t>A wise choice for a field survey datum would be the minimum observed longitude, latitude, and elevation. Doing this will assure that all the converted data will be positively referenced from the datum. </a:t>
            </a:r>
          </a:p>
          <a:p>
            <a:endParaRPr lang="en-US" sz="800" b="1" dirty="0" smtClean="0">
              <a:solidFill>
                <a:schemeClr val="accent1">
                  <a:lumMod val="75000"/>
                </a:schemeClr>
              </a:solidFill>
            </a:endParaRPr>
          </a:p>
          <a:p>
            <a:r>
              <a:rPr lang="en-US" sz="2400" b="1" dirty="0" smtClean="0"/>
              <a:t>This will allow for the data to fit exclusively into the first quadrant when plotted. </a:t>
            </a:r>
            <a:endParaRPr lang="en-US" sz="2400" b="1" dirty="0"/>
          </a:p>
        </p:txBody>
      </p:sp>
      <p:pic>
        <p:nvPicPr>
          <p:cNvPr id="21508" name="Picture 4" descr="http://www.adobe.com/support/freehand/basics/3d_animations/images/xyz.gif"/>
          <p:cNvPicPr>
            <a:picLocks noChangeAspect="1" noChangeArrowheads="1"/>
          </p:cNvPicPr>
          <p:nvPr/>
        </p:nvPicPr>
        <p:blipFill>
          <a:blip r:embed="rId2" cstate="print"/>
          <a:srcRect/>
          <a:stretch>
            <a:fillRect/>
          </a:stretch>
        </p:blipFill>
        <p:spPr bwMode="auto">
          <a:xfrm>
            <a:off x="6248400" y="1828800"/>
            <a:ext cx="2546444" cy="19716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48" y="166048"/>
            <a:ext cx="8901752" cy="1143000"/>
          </a:xfrm>
        </p:spPr>
        <p:txBody>
          <a:bodyPr>
            <a:noAutofit/>
          </a:bodyPr>
          <a:lstStyle/>
          <a:p>
            <a:r>
              <a:rPr lang="en-US" sz="4000" dirty="0" smtClean="0">
                <a:solidFill>
                  <a:schemeClr val="accent1">
                    <a:lumMod val="75000"/>
                  </a:schemeClr>
                </a:solidFill>
                <a:latin typeface="Arial Rounded MT Bold" pitchFamily="34" charset="0"/>
              </a:rPr>
              <a:t>Referencing Longitude from Datum</a:t>
            </a:r>
            <a:endParaRPr lang="en-US" sz="4000" dirty="0">
              <a:solidFill>
                <a:schemeClr val="accent1">
                  <a:lumMod val="75000"/>
                </a:schemeClr>
              </a:solidFill>
              <a:latin typeface="Arial Rounded MT Bold" pitchFamily="34" charset="0"/>
            </a:endParaRPr>
          </a:p>
        </p:txBody>
      </p:sp>
      <p:pic>
        <p:nvPicPr>
          <p:cNvPr id="4" name="Picture 11"/>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457200" y="2209800"/>
            <a:ext cx="1600200" cy="977900"/>
          </a:xfrm>
          <a:prstGeom prst="rect">
            <a:avLst/>
          </a:prstGeom>
          <a:noFill/>
        </p:spPr>
      </p:pic>
      <p:pic>
        <p:nvPicPr>
          <p:cNvPr id="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 y="1447800"/>
            <a:ext cx="2080260" cy="533400"/>
          </a:xfrm>
          <a:prstGeom prst="rect">
            <a:avLst/>
          </a:prstGeom>
          <a:noFill/>
        </p:spPr>
      </p:pic>
      <p:sp>
        <p:nvSpPr>
          <p:cNvPr id="6" name="TextBox 5"/>
          <p:cNvSpPr txBox="1"/>
          <p:nvPr/>
        </p:nvSpPr>
        <p:spPr>
          <a:xfrm>
            <a:off x="3276600" y="1524000"/>
            <a:ext cx="4572000" cy="1754326"/>
          </a:xfrm>
          <a:prstGeom prst="rect">
            <a:avLst/>
          </a:prstGeom>
          <a:noFill/>
        </p:spPr>
        <p:txBody>
          <a:bodyPr wrap="square" rtlCol="0">
            <a:spAutoFit/>
          </a:bodyPr>
          <a:lstStyle/>
          <a:p>
            <a:r>
              <a:rPr lang="en-US" dirty="0" smtClean="0"/>
              <a:t>Example: </a:t>
            </a:r>
          </a:p>
          <a:p>
            <a:r>
              <a:rPr lang="en-US" dirty="0" smtClean="0"/>
              <a:t>Minimum longitude = -89.6579</a:t>
            </a:r>
          </a:p>
          <a:p>
            <a:r>
              <a:rPr lang="en-US" dirty="0" smtClean="0"/>
              <a:t>Observed longitude = -89.65741</a:t>
            </a:r>
          </a:p>
          <a:p>
            <a:r>
              <a:rPr lang="en-US" dirty="0" smtClean="0"/>
              <a:t>Observed latitude    =   38.34133</a:t>
            </a:r>
          </a:p>
          <a:p>
            <a:r>
              <a:rPr lang="en-US" dirty="0" smtClean="0"/>
              <a:t>R =  6,371 km</a:t>
            </a:r>
          </a:p>
          <a:p>
            <a:endParaRPr lang="en-US" dirty="0"/>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5"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4800" y="4038600"/>
            <a:ext cx="6123709" cy="457200"/>
          </a:xfrm>
          <a:prstGeom prst="rect">
            <a:avLst/>
          </a:prstGeom>
          <a:noFill/>
        </p:spPr>
      </p:pic>
      <p:sp>
        <p:nvSpPr>
          <p:cNvPr id="28678" name="Rectangle 6"/>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12"/>
          <p:cNvSpPr txBox="1"/>
          <p:nvPr/>
        </p:nvSpPr>
        <p:spPr>
          <a:xfrm>
            <a:off x="685800" y="4800600"/>
            <a:ext cx="2819400" cy="646331"/>
          </a:xfrm>
          <a:prstGeom prst="rect">
            <a:avLst/>
          </a:prstGeom>
          <a:noFill/>
        </p:spPr>
        <p:txBody>
          <a:bodyPr wrap="square" rtlCol="0">
            <a:spAutoFit/>
          </a:bodyPr>
          <a:lstStyle/>
          <a:p>
            <a:r>
              <a:rPr lang="en-US" dirty="0" smtClean="0"/>
              <a:t>X = .04273 km</a:t>
            </a:r>
          </a:p>
          <a:p>
            <a:r>
              <a:rPr lang="en-US" dirty="0" smtClean="0"/>
              <a:t>X=  42.73 m</a:t>
            </a:r>
            <a:endParaRPr lang="en-US" dirty="0"/>
          </a:p>
        </p:txBody>
      </p:sp>
      <p:sp>
        <p:nvSpPr>
          <p:cNvPr id="286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9"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04800" y="3429000"/>
            <a:ext cx="2834640" cy="457200"/>
          </a:xfrm>
          <a:prstGeom prst="rect">
            <a:avLst/>
          </a:prstGeom>
          <a:noFill/>
        </p:spPr>
      </p:pic>
      <p:sp>
        <p:nvSpPr>
          <p:cNvPr id="28681" name="Rectangle 9"/>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0" dirty="0" smtClean="0">
                <a:solidFill>
                  <a:schemeClr val="accent1">
                    <a:lumMod val="75000"/>
                  </a:schemeClr>
                </a:solidFill>
                <a:latin typeface="Arial Rounded MT Bold" pitchFamily="34" charset="0"/>
              </a:rPr>
              <a:t>Geodetic </a:t>
            </a:r>
            <a:r>
              <a:rPr lang="en-US" sz="5400" b="0" dirty="0" err="1" smtClean="0">
                <a:solidFill>
                  <a:schemeClr val="accent1">
                    <a:lumMod val="75000"/>
                  </a:schemeClr>
                </a:solidFill>
                <a:latin typeface="Arial Rounded MT Bold" pitchFamily="34" charset="0"/>
              </a:rPr>
              <a:t>Datums</a:t>
            </a:r>
            <a:r>
              <a:rPr lang="en-US" sz="5400" b="0" dirty="0" smtClean="0">
                <a:solidFill>
                  <a:schemeClr val="accent1">
                    <a:lumMod val="75000"/>
                  </a:schemeClr>
                </a:solidFill>
                <a:latin typeface="Arial Rounded MT Bold" pitchFamily="34" charset="0"/>
              </a:rPr>
              <a:t/>
            </a:r>
            <a:br>
              <a:rPr lang="en-US" sz="5400" b="0" dirty="0" smtClean="0">
                <a:solidFill>
                  <a:schemeClr val="accent1">
                    <a:lumMod val="75000"/>
                  </a:schemeClr>
                </a:solidFill>
                <a:latin typeface="Arial Rounded MT Bold" pitchFamily="34" charset="0"/>
              </a:rPr>
            </a:br>
            <a:endParaRPr lang="en-US" sz="5400" dirty="0">
              <a:solidFill>
                <a:schemeClr val="accent1">
                  <a:lumMod val="75000"/>
                </a:schemeClr>
              </a:solidFill>
              <a:latin typeface="Arial Rounded MT Bold" pitchFamily="34" charset="0"/>
            </a:endParaRPr>
          </a:p>
        </p:txBody>
      </p:sp>
      <p:sp>
        <p:nvSpPr>
          <p:cNvPr id="3" name="Content Placeholder 2"/>
          <p:cNvSpPr>
            <a:spLocks noGrp="1"/>
          </p:cNvSpPr>
          <p:nvPr>
            <p:ph idx="1"/>
          </p:nvPr>
        </p:nvSpPr>
        <p:spPr>
          <a:xfrm>
            <a:off x="381000" y="1066800"/>
            <a:ext cx="8229600" cy="4525963"/>
          </a:xfrm>
        </p:spPr>
        <p:txBody>
          <a:bodyPr>
            <a:noAutofit/>
          </a:bodyPr>
          <a:lstStyle/>
          <a:p>
            <a:r>
              <a:rPr lang="en-US" b="1" dirty="0" smtClean="0"/>
              <a:t>Define the shape and size of the earth. </a:t>
            </a:r>
          </a:p>
          <a:p>
            <a:endParaRPr lang="en-US" b="1" dirty="0" smtClean="0"/>
          </a:p>
          <a:p>
            <a:r>
              <a:rPr lang="en-US" b="1" dirty="0" smtClean="0">
                <a:solidFill>
                  <a:srgbClr val="002060"/>
                </a:solidFill>
              </a:rPr>
              <a:t>Reference points on a coordinate system used to map the earth</a:t>
            </a:r>
            <a:r>
              <a:rPr lang="en-US" b="1" dirty="0" smtClean="0"/>
              <a:t>. </a:t>
            </a:r>
          </a:p>
          <a:p>
            <a:endParaRPr lang="en-US" b="1" dirty="0" smtClean="0"/>
          </a:p>
          <a:p>
            <a:r>
              <a:rPr lang="en-US" b="1" dirty="0" smtClean="0"/>
              <a:t>There are hundreds of </a:t>
            </a:r>
            <a:r>
              <a:rPr lang="en-US" b="1" dirty="0" err="1" smtClean="0"/>
              <a:t>datums</a:t>
            </a:r>
            <a:r>
              <a:rPr lang="en-US" b="1" dirty="0" smtClean="0"/>
              <a:t> currently in use; all are either vertical or horizontal in orientation.  </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48" y="166048"/>
            <a:ext cx="8955092" cy="1143000"/>
          </a:xfrm>
        </p:spPr>
        <p:txBody>
          <a:bodyPr>
            <a:normAutofit fontScale="90000"/>
          </a:bodyPr>
          <a:lstStyle/>
          <a:p>
            <a:pPr algn="ctr"/>
            <a:r>
              <a:rPr lang="en-US" dirty="0" smtClean="0">
                <a:latin typeface="Arial Rounded MT Bold" pitchFamily="34" charset="0"/>
              </a:rPr>
              <a:t>Referencing Latitude from Datum</a:t>
            </a:r>
            <a:endParaRPr lang="en-US" dirty="0">
              <a:latin typeface="Arial Rounded MT Bold" pitchFamily="34" charset="0"/>
            </a:endParaRPr>
          </a:p>
        </p:txBody>
      </p:sp>
      <p:sp>
        <p:nvSpPr>
          <p:cNvPr id="3" name="Content Placeholder 2"/>
          <p:cNvSpPr>
            <a:spLocks noGrp="1"/>
          </p:cNvSpPr>
          <p:nvPr>
            <p:ph idx="1"/>
          </p:nvPr>
        </p:nvSpPr>
        <p:spPr>
          <a:xfrm>
            <a:off x="457200" y="1600200"/>
            <a:ext cx="3733800" cy="4525963"/>
          </a:xfrm>
        </p:spPr>
        <p:txBody>
          <a:bodyPr/>
          <a:lstStyle/>
          <a:p>
            <a:r>
              <a:rPr lang="en-US" dirty="0" smtClean="0"/>
              <a:t>Example:</a:t>
            </a:r>
          </a:p>
          <a:p>
            <a:r>
              <a:rPr lang="en-US" dirty="0" smtClean="0"/>
              <a:t>Minimum latitude= 38.33916 </a:t>
            </a:r>
          </a:p>
          <a:p>
            <a:r>
              <a:rPr lang="en-US" dirty="0" smtClean="0"/>
              <a:t>Observed latitude= 38.34133</a:t>
            </a:r>
          </a:p>
          <a:p>
            <a:pPr>
              <a:buNone/>
            </a:pPr>
            <a:endParaRPr lang="en-US" dirty="0"/>
          </a:p>
        </p:txBody>
      </p:sp>
      <p:pic>
        <p:nvPicPr>
          <p:cNvPr id="4" name="Picture 4" descr="http://upload.wikimedia.org/wikipedia/commons/c/c6/Primemeridian.jpg"/>
          <p:cNvPicPr>
            <a:picLocks noChangeAspect="1" noChangeArrowheads="1"/>
          </p:cNvPicPr>
          <p:nvPr/>
        </p:nvPicPr>
        <p:blipFill>
          <a:blip r:embed="rId2" cstate="print"/>
          <a:srcRect/>
          <a:stretch>
            <a:fillRect/>
          </a:stretch>
        </p:blipFill>
        <p:spPr bwMode="auto">
          <a:xfrm>
            <a:off x="4196019" y="1676400"/>
            <a:ext cx="4947981" cy="2582228"/>
          </a:xfrm>
          <a:prstGeom prst="rect">
            <a:avLst/>
          </a:prstGeom>
          <a:noFill/>
        </p:spPr>
      </p:pic>
      <p:sp>
        <p:nvSpPr>
          <p:cNvPr id="430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0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3400" y="4419600"/>
            <a:ext cx="2903220" cy="457200"/>
          </a:xfrm>
          <a:prstGeom prst="rect">
            <a:avLst/>
          </a:prstGeom>
          <a:noFill/>
        </p:spPr>
      </p:pic>
      <p:sp>
        <p:nvSpPr>
          <p:cNvPr id="43011"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301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3400" y="4953000"/>
            <a:ext cx="5465379" cy="609600"/>
          </a:xfrm>
          <a:prstGeom prst="rect">
            <a:avLst/>
          </a:prstGeom>
          <a:noFill/>
        </p:spPr>
      </p:pic>
      <p:pic>
        <p:nvPicPr>
          <p:cNvPr id="43012"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58000" y="4876800"/>
            <a:ext cx="2263140" cy="457200"/>
          </a:xfrm>
          <a:prstGeom prst="rect">
            <a:avLst/>
          </a:prstGeom>
          <a:noFill/>
        </p:spPr>
      </p:pic>
      <p:sp>
        <p:nvSpPr>
          <p:cNvPr id="4301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015" name="Rectangle 7"/>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7772401" y="5303322"/>
            <a:ext cx="1371600" cy="369332"/>
          </a:xfrm>
          <a:prstGeom prst="rect">
            <a:avLst/>
          </a:prstGeom>
        </p:spPr>
        <p:txBody>
          <a:bodyPr wrap="square">
            <a:spAutoFit/>
          </a:bodyPr>
          <a:lstStyle/>
          <a:p>
            <a:pPr lvl="0"/>
            <a:r>
              <a:rPr lang="en-US" dirty="0" smtClean="0">
                <a:solidFill>
                  <a:prstClr val="black"/>
                </a:solidFill>
                <a:latin typeface="Calibri" pitchFamily="34" charset="0"/>
                <a:ea typeface="Times New Roman" pitchFamily="18" charset="0"/>
                <a:cs typeface="Times New Roman" pitchFamily="18" charset="0"/>
              </a:rPr>
              <a:t>241.29 m</a:t>
            </a:r>
            <a:endParaRPr lang="en-US" dirty="0">
              <a:solidFill>
                <a:prstClr val="black"/>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normAutofit fontScale="85000" lnSpcReduction="20000"/>
          </a:bodyPr>
          <a:lstStyle/>
          <a:p>
            <a:pPr marL="0" indent="0" algn="ctr">
              <a:buNone/>
            </a:pPr>
            <a:r>
              <a:rPr lang="en-US" sz="4300" b="1" dirty="0"/>
              <a:t>Determine the area (in square miles) bounded by Mount Zion, </a:t>
            </a:r>
            <a:r>
              <a:rPr lang="en-US" sz="4300" b="1" dirty="0" err="1"/>
              <a:t>DeLand</a:t>
            </a:r>
            <a:r>
              <a:rPr lang="en-US" sz="4300" b="1" dirty="0"/>
              <a:t> and Monticello, three towns in Illinois. </a:t>
            </a:r>
          </a:p>
          <a:p>
            <a:pPr marL="0" indent="0">
              <a:buNone/>
            </a:pPr>
            <a:r>
              <a:rPr lang="en-US" dirty="0"/>
              <a:t> </a:t>
            </a:r>
          </a:p>
          <a:p>
            <a:pPr marL="0" indent="0">
              <a:buNone/>
            </a:pPr>
            <a:r>
              <a:rPr lang="en-US" i="1" dirty="0">
                <a:solidFill>
                  <a:srgbClr val="0070C0"/>
                </a:solidFill>
              </a:rPr>
              <a:t>Let a, b and c be the lengths of the three sides of the triangle. The area of this triangle is given by: </a:t>
            </a:r>
            <a:endParaRPr lang="en-US" dirty="0">
              <a:solidFill>
                <a:srgbClr val="0070C0"/>
              </a:solidFill>
            </a:endParaRPr>
          </a:p>
          <a:p>
            <a:pPr marL="0" indent="0">
              <a:buNone/>
            </a:pPr>
            <a:r>
              <a:rPr lang="en-US" i="1" dirty="0">
                <a:solidFill>
                  <a:srgbClr val="0070C0"/>
                </a:solidFill>
              </a:rPr>
              <a:t> </a:t>
            </a:r>
            <a:endParaRPr lang="en-US" dirty="0">
              <a:solidFill>
                <a:srgbClr val="0070C0"/>
              </a:solidFill>
            </a:endParaRPr>
          </a:p>
          <a:p>
            <a:pPr marL="0" indent="0">
              <a:buNone/>
            </a:pPr>
            <a:r>
              <a:rPr lang="en-US" i="1" dirty="0">
                <a:solidFill>
                  <a:srgbClr val="0070C0"/>
                </a:solidFill>
              </a:rPr>
              <a:t>Area = </a:t>
            </a:r>
            <a:r>
              <a:rPr lang="en-US" i="1" dirty="0" err="1" smtClean="0">
                <a:solidFill>
                  <a:srgbClr val="0070C0"/>
                </a:solidFill>
              </a:rPr>
              <a:t>Sqrt</a:t>
            </a:r>
            <a:r>
              <a:rPr lang="en-US" i="1" dirty="0" smtClean="0">
                <a:solidFill>
                  <a:srgbClr val="0070C0"/>
                </a:solidFill>
              </a:rPr>
              <a:t> </a:t>
            </a:r>
            <a:r>
              <a:rPr lang="en-US" i="1" dirty="0">
                <a:solidFill>
                  <a:srgbClr val="0070C0"/>
                </a:solidFill>
              </a:rPr>
              <a:t>[ s * (s - a) * (s - b) * (s - c) ]</a:t>
            </a:r>
            <a:endParaRPr lang="en-US" dirty="0">
              <a:solidFill>
                <a:srgbClr val="0070C0"/>
              </a:solidFill>
            </a:endParaRPr>
          </a:p>
          <a:p>
            <a:pPr marL="0" indent="0">
              <a:buNone/>
            </a:pPr>
            <a:r>
              <a:rPr lang="en-US" i="1" dirty="0">
                <a:solidFill>
                  <a:srgbClr val="0070C0"/>
                </a:solidFill>
              </a:rPr>
              <a:t> </a:t>
            </a:r>
            <a:endParaRPr lang="en-US" dirty="0">
              <a:solidFill>
                <a:srgbClr val="0070C0"/>
              </a:solidFill>
            </a:endParaRPr>
          </a:p>
          <a:p>
            <a:pPr marL="0" indent="0">
              <a:buNone/>
            </a:pPr>
            <a:r>
              <a:rPr lang="en-US" i="1" dirty="0">
                <a:solidFill>
                  <a:srgbClr val="0070C0"/>
                </a:solidFill>
              </a:rPr>
              <a:t>where s = (1 / 2)(a + b + c).</a:t>
            </a:r>
            <a:endParaRPr lang="en-US" dirty="0">
              <a:solidFill>
                <a:srgbClr val="0070C0"/>
              </a:solidFill>
            </a:endParaRPr>
          </a:p>
          <a:p>
            <a:endParaRPr lang="en-US" dirty="0"/>
          </a:p>
        </p:txBody>
      </p:sp>
    </p:spTree>
    <p:extLst>
      <p:ext uri="{BB962C8B-B14F-4D97-AF65-F5344CB8AC3E}">
        <p14:creationId xmlns:p14="http://schemas.microsoft.com/office/powerpoint/2010/main" val="2536494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48" y="166048"/>
            <a:ext cx="8825552" cy="1143000"/>
          </a:xfrm>
        </p:spPr>
        <p:txBody>
          <a:bodyPr>
            <a:normAutofit fontScale="90000"/>
          </a:bodyPr>
          <a:lstStyle/>
          <a:p>
            <a:pPr algn="ctr"/>
            <a:r>
              <a:rPr lang="en-US" sz="5400" dirty="0" smtClean="0">
                <a:latin typeface="Arial Rounded MT Bold" pitchFamily="34" charset="0"/>
              </a:rPr>
              <a:t>Using Excel to Convert Data </a:t>
            </a:r>
            <a:endParaRPr lang="en-US" sz="5400" dirty="0">
              <a:latin typeface="Arial Rounded MT Bold" pitchFamily="34" charset="0"/>
            </a:endParaRPr>
          </a:p>
        </p:txBody>
      </p:sp>
      <p:sp>
        <p:nvSpPr>
          <p:cNvPr id="3" name="Content Placeholder 2"/>
          <p:cNvSpPr>
            <a:spLocks noGrp="1"/>
          </p:cNvSpPr>
          <p:nvPr>
            <p:ph idx="1"/>
          </p:nvPr>
        </p:nvSpPr>
        <p:spPr/>
        <p:txBody>
          <a:bodyPr>
            <a:normAutofit/>
          </a:bodyPr>
          <a:lstStyle/>
          <a:p>
            <a:r>
              <a:rPr lang="en-US" sz="4000" b="1" dirty="0" smtClean="0"/>
              <a:t>It is practical to use Microsoft Excel or another program to convert data from Lat/Long to Cartesian Coordinates. An Excel template  was created for this conversion.</a:t>
            </a:r>
            <a:endParaRPr lang="en-US" sz="40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782"/>
            <a:ext cx="8229600" cy="1143000"/>
          </a:xfrm>
        </p:spPr>
        <p:txBody>
          <a:bodyPr>
            <a:normAutofit/>
          </a:bodyPr>
          <a:lstStyle/>
          <a:p>
            <a:pPr algn="ctr"/>
            <a:r>
              <a:rPr lang="en-US" sz="5400" dirty="0" smtClean="0">
                <a:solidFill>
                  <a:schemeClr val="accent1">
                    <a:lumMod val="75000"/>
                  </a:schemeClr>
                </a:solidFill>
                <a:latin typeface="Arial Rounded MT Bold" pitchFamily="34" charset="0"/>
              </a:rPr>
              <a:t>Excel Template </a:t>
            </a:r>
            <a:endParaRPr lang="en-US" sz="5400" dirty="0">
              <a:solidFill>
                <a:schemeClr val="accent1">
                  <a:lumMod val="75000"/>
                </a:schemeClr>
              </a:solidFill>
              <a:latin typeface="Arial Rounded MT Bold" pitchFamily="34" charset="0"/>
            </a:endParaRPr>
          </a:p>
        </p:txBody>
      </p:sp>
      <p:pic>
        <p:nvPicPr>
          <p:cNvPr id="45058" name="Picture 2"/>
          <p:cNvPicPr>
            <a:picLocks noGrp="1" noChangeAspect="1" noChangeArrowheads="1"/>
          </p:cNvPicPr>
          <p:nvPr>
            <p:ph idx="1"/>
          </p:nvPr>
        </p:nvPicPr>
        <p:blipFill>
          <a:blip r:embed="rId2" cstate="print"/>
          <a:srcRect/>
          <a:stretch>
            <a:fillRect/>
          </a:stretch>
        </p:blipFill>
        <p:spPr bwMode="auto">
          <a:xfrm>
            <a:off x="1" y="1085195"/>
            <a:ext cx="9124630" cy="554420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782"/>
            <a:ext cx="8229600" cy="1143000"/>
          </a:xfrm>
        </p:spPr>
        <p:txBody>
          <a:bodyPr>
            <a:normAutofit/>
          </a:bodyPr>
          <a:lstStyle/>
          <a:p>
            <a:pPr algn="ctr"/>
            <a:r>
              <a:rPr lang="en-US" sz="5400" dirty="0" smtClean="0">
                <a:solidFill>
                  <a:schemeClr val="accent1">
                    <a:lumMod val="75000"/>
                  </a:schemeClr>
                </a:solidFill>
                <a:latin typeface="Arial Rounded MT Bold" pitchFamily="34" charset="0"/>
              </a:rPr>
              <a:t>Excel Template </a:t>
            </a:r>
            <a:endParaRPr lang="en-US" sz="5400" dirty="0">
              <a:solidFill>
                <a:schemeClr val="accent1">
                  <a:lumMod val="75000"/>
                </a:schemeClr>
              </a:solidFill>
              <a:latin typeface="Arial Rounded MT Bold" pitchFamily="34" charset="0"/>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667553"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400800" y="5638800"/>
            <a:ext cx="990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3147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782"/>
            <a:ext cx="8229600" cy="1143000"/>
          </a:xfrm>
        </p:spPr>
        <p:txBody>
          <a:bodyPr>
            <a:normAutofit/>
          </a:bodyPr>
          <a:lstStyle/>
          <a:p>
            <a:pPr algn="ctr"/>
            <a:r>
              <a:rPr lang="en-US" sz="5400" dirty="0" smtClean="0">
                <a:solidFill>
                  <a:schemeClr val="accent1">
                    <a:lumMod val="75000"/>
                  </a:schemeClr>
                </a:solidFill>
                <a:latin typeface="Arial Rounded MT Bold" pitchFamily="34" charset="0"/>
              </a:rPr>
              <a:t>Excel Template </a:t>
            </a:r>
            <a:endParaRPr lang="en-US" sz="5400" dirty="0">
              <a:solidFill>
                <a:schemeClr val="accent1">
                  <a:lumMod val="75000"/>
                </a:schemeClr>
              </a:solidFill>
              <a:latin typeface="Arial Rounded MT Bold" pitchFamily="34" charset="0"/>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26215"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363691" y="5770418"/>
            <a:ext cx="990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795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Grp="1" noChangeAspect="1" noChangeArrowheads="1"/>
          </p:cNvPicPr>
          <p:nvPr>
            <p:ph idx="1"/>
          </p:nvPr>
        </p:nvPicPr>
        <p:blipFill>
          <a:blip r:embed="rId2" cstate="print"/>
          <a:srcRect/>
          <a:stretch>
            <a:fillRect/>
          </a:stretch>
        </p:blipFill>
        <p:spPr bwMode="auto">
          <a:xfrm>
            <a:off x="1524000" y="1371600"/>
            <a:ext cx="6553200" cy="5207137"/>
          </a:xfrm>
          <a:prstGeom prst="rect">
            <a:avLst/>
          </a:prstGeom>
          <a:noFill/>
          <a:ln w="9525">
            <a:noFill/>
            <a:miter lim="800000"/>
            <a:headEnd/>
            <a:tailEnd/>
          </a:ln>
        </p:spPr>
      </p:pic>
      <p:sp>
        <p:nvSpPr>
          <p:cNvPr id="5" name="Title 1"/>
          <p:cNvSpPr>
            <a:spLocks noGrp="1"/>
          </p:cNvSpPr>
          <p:nvPr>
            <p:ph type="title"/>
          </p:nvPr>
        </p:nvSpPr>
        <p:spPr>
          <a:xfrm>
            <a:off x="457200" y="0"/>
            <a:ext cx="8229600" cy="1143000"/>
          </a:xfrm>
        </p:spPr>
        <p:txBody>
          <a:bodyPr>
            <a:normAutofit/>
          </a:bodyPr>
          <a:lstStyle/>
          <a:p>
            <a:pPr algn="ctr"/>
            <a:r>
              <a:rPr lang="en-US" sz="5400" dirty="0" smtClean="0">
                <a:solidFill>
                  <a:schemeClr val="accent1">
                    <a:lumMod val="75000"/>
                  </a:schemeClr>
                </a:solidFill>
                <a:latin typeface="Arial Rounded MT Bold" pitchFamily="34" charset="0"/>
              </a:rPr>
              <a:t>Excel Template </a:t>
            </a:r>
            <a:endParaRPr lang="en-US" sz="5400" dirty="0">
              <a:solidFill>
                <a:schemeClr val="accent1">
                  <a:lumMod val="75000"/>
                </a:schemeClr>
              </a:solidFill>
              <a:latin typeface="Arial Rounded MT Bold"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Grp="1" noChangeAspect="1" noChangeArrowheads="1"/>
          </p:cNvPicPr>
          <p:nvPr>
            <p:ph idx="1"/>
          </p:nvPr>
        </p:nvPicPr>
        <p:blipFill>
          <a:blip r:embed="rId2" cstate="print"/>
          <a:srcRect/>
          <a:stretch>
            <a:fillRect/>
          </a:stretch>
        </p:blipFill>
        <p:spPr bwMode="auto">
          <a:xfrm>
            <a:off x="612714" y="1236946"/>
            <a:ext cx="7769286" cy="4889218"/>
          </a:xfrm>
          <a:prstGeom prst="rect">
            <a:avLst/>
          </a:prstGeom>
          <a:noFill/>
          <a:ln w="9525">
            <a:noFill/>
            <a:miter lim="800000"/>
            <a:headEnd/>
            <a:tailEnd/>
          </a:ln>
        </p:spPr>
      </p:pic>
      <p:sp>
        <p:nvSpPr>
          <p:cNvPr id="5" name="Title 1"/>
          <p:cNvSpPr>
            <a:spLocks noGrp="1"/>
          </p:cNvSpPr>
          <p:nvPr>
            <p:ph type="title"/>
          </p:nvPr>
        </p:nvSpPr>
        <p:spPr>
          <a:xfrm>
            <a:off x="152400" y="20782"/>
            <a:ext cx="8839200" cy="1143000"/>
          </a:xfrm>
        </p:spPr>
        <p:txBody>
          <a:bodyPr>
            <a:normAutofit/>
          </a:bodyPr>
          <a:lstStyle/>
          <a:p>
            <a:pPr algn="ctr"/>
            <a:r>
              <a:rPr lang="en-US" sz="5400" dirty="0" smtClean="0">
                <a:solidFill>
                  <a:schemeClr val="accent1">
                    <a:lumMod val="75000"/>
                  </a:schemeClr>
                </a:solidFill>
                <a:latin typeface="Arial Rounded MT Bold" pitchFamily="34" charset="0"/>
              </a:rPr>
              <a:t>Excel Template </a:t>
            </a:r>
            <a:endParaRPr lang="en-US" sz="5400" dirty="0">
              <a:solidFill>
                <a:schemeClr val="accent1">
                  <a:lumMod val="75000"/>
                </a:schemeClr>
              </a:solidFill>
              <a:latin typeface="Arial Rounded MT Bold"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Grp="1" noChangeAspect="1" noChangeArrowheads="1"/>
          </p:cNvPicPr>
          <p:nvPr>
            <p:ph idx="1"/>
          </p:nvPr>
        </p:nvPicPr>
        <p:blipFill>
          <a:blip r:embed="rId2" cstate="print"/>
          <a:srcRect/>
          <a:stretch>
            <a:fillRect/>
          </a:stretch>
        </p:blipFill>
        <p:spPr bwMode="auto">
          <a:xfrm>
            <a:off x="457200" y="1025760"/>
            <a:ext cx="8153400" cy="5100404"/>
          </a:xfrm>
          <a:prstGeom prst="rect">
            <a:avLst/>
          </a:prstGeom>
          <a:noFill/>
          <a:ln w="9525">
            <a:noFill/>
            <a:miter lim="800000"/>
            <a:headEnd/>
            <a:tailEnd/>
          </a:ln>
        </p:spPr>
      </p:pic>
      <p:sp>
        <p:nvSpPr>
          <p:cNvPr id="5" name="Title 1"/>
          <p:cNvSpPr>
            <a:spLocks noGrp="1"/>
          </p:cNvSpPr>
          <p:nvPr>
            <p:ph type="title"/>
          </p:nvPr>
        </p:nvSpPr>
        <p:spPr>
          <a:xfrm>
            <a:off x="152400" y="20782"/>
            <a:ext cx="8839200" cy="1143000"/>
          </a:xfrm>
        </p:spPr>
        <p:txBody>
          <a:bodyPr>
            <a:normAutofit/>
          </a:bodyPr>
          <a:lstStyle/>
          <a:p>
            <a:pPr algn="ctr"/>
            <a:r>
              <a:rPr lang="en-US" sz="5400" dirty="0" smtClean="0">
                <a:solidFill>
                  <a:schemeClr val="accent1">
                    <a:lumMod val="75000"/>
                  </a:schemeClr>
                </a:solidFill>
                <a:latin typeface="Arial Rounded MT Bold" pitchFamily="34" charset="0"/>
              </a:rPr>
              <a:t>Excel Template </a:t>
            </a:r>
            <a:endParaRPr lang="en-US" sz="5400" dirty="0">
              <a:solidFill>
                <a:schemeClr val="accent1">
                  <a:lumMod val="75000"/>
                </a:schemeClr>
              </a:solidFill>
              <a:latin typeface="Arial Rounded MT Bold"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Grp="1" noChangeAspect="1" noChangeArrowheads="1"/>
          </p:cNvPicPr>
          <p:nvPr>
            <p:ph idx="1"/>
          </p:nvPr>
        </p:nvPicPr>
        <p:blipFill>
          <a:blip r:embed="rId2" cstate="print"/>
          <a:srcRect/>
          <a:stretch>
            <a:fillRect/>
          </a:stretch>
        </p:blipFill>
        <p:spPr bwMode="auto">
          <a:xfrm>
            <a:off x="990600" y="1044588"/>
            <a:ext cx="6858000" cy="5397308"/>
          </a:xfrm>
          <a:prstGeom prst="rect">
            <a:avLst/>
          </a:prstGeom>
          <a:noFill/>
          <a:ln w="9525">
            <a:noFill/>
            <a:miter lim="800000"/>
            <a:headEnd/>
            <a:tailEnd/>
          </a:ln>
        </p:spPr>
      </p:pic>
      <p:sp>
        <p:nvSpPr>
          <p:cNvPr id="5" name="Title 1"/>
          <p:cNvSpPr>
            <a:spLocks noGrp="1"/>
          </p:cNvSpPr>
          <p:nvPr>
            <p:ph type="title"/>
          </p:nvPr>
        </p:nvSpPr>
        <p:spPr>
          <a:xfrm>
            <a:off x="152400" y="20782"/>
            <a:ext cx="8839200" cy="1143000"/>
          </a:xfrm>
        </p:spPr>
        <p:txBody>
          <a:bodyPr>
            <a:normAutofit/>
          </a:bodyPr>
          <a:lstStyle/>
          <a:p>
            <a:pPr algn="ctr"/>
            <a:r>
              <a:rPr lang="en-US" sz="5400" dirty="0" smtClean="0">
                <a:solidFill>
                  <a:schemeClr val="accent1">
                    <a:lumMod val="75000"/>
                  </a:schemeClr>
                </a:solidFill>
                <a:latin typeface="Arial Rounded MT Bold" pitchFamily="34" charset="0"/>
              </a:rPr>
              <a:t>Excel Template </a:t>
            </a:r>
            <a:endParaRPr lang="en-US" sz="5400" dirty="0">
              <a:solidFill>
                <a:schemeClr val="accent1">
                  <a:lumMod val="75000"/>
                </a:schemeClr>
              </a:solidFill>
              <a:latin typeface="Arial Rounded MT Bold"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chemeClr val="accent1">
                    <a:lumMod val="75000"/>
                  </a:schemeClr>
                </a:solidFill>
                <a:latin typeface="Arial Rounded MT Bold" pitchFamily="34" charset="0"/>
              </a:rPr>
              <a:t>Vertical </a:t>
            </a:r>
            <a:r>
              <a:rPr lang="en-US" sz="5400" dirty="0" err="1" smtClean="0">
                <a:solidFill>
                  <a:schemeClr val="accent1">
                    <a:lumMod val="75000"/>
                  </a:schemeClr>
                </a:solidFill>
                <a:latin typeface="Arial Rounded MT Bold" pitchFamily="34" charset="0"/>
              </a:rPr>
              <a:t>Datums</a:t>
            </a:r>
            <a:r>
              <a:rPr lang="en-US" sz="5400" dirty="0" smtClean="0">
                <a:solidFill>
                  <a:schemeClr val="accent1">
                    <a:lumMod val="75000"/>
                  </a:schemeClr>
                </a:solidFill>
                <a:latin typeface="Arial Rounded MT Bold" pitchFamily="34" charset="0"/>
              </a:rPr>
              <a:t> </a:t>
            </a:r>
            <a:endParaRPr lang="en-US" sz="5400" dirty="0">
              <a:solidFill>
                <a:schemeClr val="accent1">
                  <a:lumMod val="75000"/>
                </a:schemeClr>
              </a:solidFill>
              <a:latin typeface="Arial Rounded MT Bold" pitchFamily="34" charset="0"/>
            </a:endParaRPr>
          </a:p>
        </p:txBody>
      </p:sp>
      <p:sp>
        <p:nvSpPr>
          <p:cNvPr id="3" name="Content Placeholder 2"/>
          <p:cNvSpPr>
            <a:spLocks noGrp="1"/>
          </p:cNvSpPr>
          <p:nvPr>
            <p:ph idx="1"/>
          </p:nvPr>
        </p:nvSpPr>
        <p:spPr>
          <a:xfrm>
            <a:off x="152400" y="1600200"/>
            <a:ext cx="4343400" cy="4525963"/>
          </a:xfrm>
        </p:spPr>
        <p:txBody>
          <a:bodyPr>
            <a:normAutofit fontScale="70000" lnSpcReduction="20000"/>
          </a:bodyPr>
          <a:lstStyle/>
          <a:p>
            <a:r>
              <a:rPr lang="en-US" b="1" dirty="0" smtClean="0"/>
              <a:t>Defines a system of zero surface elevation</a:t>
            </a:r>
          </a:p>
          <a:p>
            <a:r>
              <a:rPr lang="en-US" b="1" dirty="0" smtClean="0">
                <a:solidFill>
                  <a:schemeClr val="accent1">
                    <a:lumMod val="75000"/>
                  </a:schemeClr>
                </a:solidFill>
              </a:rPr>
              <a:t>This surface is then used to reference  heights </a:t>
            </a:r>
          </a:p>
          <a:p>
            <a:r>
              <a:rPr lang="en-US" b="1" dirty="0" smtClean="0"/>
              <a:t>Many vertical </a:t>
            </a:r>
            <a:r>
              <a:rPr lang="en-US" b="1" dirty="0" err="1" smtClean="0"/>
              <a:t>datums</a:t>
            </a:r>
            <a:r>
              <a:rPr lang="en-US" b="1" dirty="0" smtClean="0"/>
              <a:t> reference the geoid as a surface of zero elevation</a:t>
            </a:r>
          </a:p>
          <a:p>
            <a:r>
              <a:rPr lang="en-US" b="1" dirty="0" smtClean="0">
                <a:solidFill>
                  <a:srgbClr val="002060"/>
                </a:solidFill>
              </a:rPr>
              <a:t>The geoid can be described as the surface of the earth if it was completely covered by water. This surface would be smooth but highly irregular reflecting changes in gravity due to the earth irregular surface. </a:t>
            </a:r>
          </a:p>
          <a:p>
            <a:endParaRPr lang="en-US" b="1" dirty="0" smtClean="0"/>
          </a:p>
          <a:p>
            <a:endParaRPr lang="en-US" b="1" dirty="0" smtClean="0"/>
          </a:p>
        </p:txBody>
      </p:sp>
      <p:pic>
        <p:nvPicPr>
          <p:cNvPr id="4" name="Picture 2" descr="http://www.cinesat.com/images/geoid.gif"/>
          <p:cNvPicPr>
            <a:picLocks noChangeAspect="1" noChangeArrowheads="1"/>
          </p:cNvPicPr>
          <p:nvPr/>
        </p:nvPicPr>
        <p:blipFill>
          <a:blip r:embed="rId2" cstate="print"/>
          <a:srcRect/>
          <a:stretch>
            <a:fillRect/>
          </a:stretch>
        </p:blipFill>
        <p:spPr bwMode="auto">
          <a:xfrm>
            <a:off x="4648200" y="1600200"/>
            <a:ext cx="4314825" cy="287655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71538" y="862013"/>
            <a:ext cx="8162925" cy="762000"/>
          </a:xfrm>
        </p:spPr>
        <p:txBody>
          <a:bodyPr/>
          <a:lstStyle/>
          <a:p>
            <a:pPr eaLnBrk="1" hangingPunct="1"/>
            <a:r>
              <a:rPr lang="en-US" smtClean="0"/>
              <a:t>UTM projection</a:t>
            </a:r>
          </a:p>
        </p:txBody>
      </p:sp>
      <p:sp>
        <p:nvSpPr>
          <p:cNvPr id="16387" name="Rectangle 3"/>
          <p:cNvSpPr>
            <a:spLocks noGrp="1" noChangeArrowheads="1"/>
          </p:cNvSpPr>
          <p:nvPr>
            <p:ph type="body" idx="1"/>
          </p:nvPr>
        </p:nvSpPr>
        <p:spPr/>
        <p:txBody>
          <a:bodyPr/>
          <a:lstStyle/>
          <a:p>
            <a:pPr eaLnBrk="1" hangingPunct="1"/>
            <a:r>
              <a:rPr lang="en-US" smtClean="0"/>
              <a:t>Universe Transverse Mercator</a:t>
            </a:r>
          </a:p>
          <a:p>
            <a:pPr eaLnBrk="1" hangingPunct="1"/>
            <a:r>
              <a:rPr lang="en-US" smtClean="0"/>
              <a:t>Conformal projection (shapes are preserved)</a:t>
            </a:r>
          </a:p>
          <a:p>
            <a:pPr eaLnBrk="1" hangingPunct="1"/>
            <a:r>
              <a:rPr lang="en-US" smtClean="0"/>
              <a:t>Cylindrical surface</a:t>
            </a:r>
          </a:p>
          <a:p>
            <a:pPr eaLnBrk="1" hangingPunct="1"/>
            <a:r>
              <a:rPr lang="en-US" smtClean="0"/>
              <a:t>Two standard meridians</a:t>
            </a:r>
          </a:p>
          <a:p>
            <a:pPr eaLnBrk="1" hangingPunct="1"/>
            <a:r>
              <a:rPr lang="en-US" smtClean="0"/>
              <a:t>Zones are 6 degrees of longitude wide</a:t>
            </a:r>
          </a:p>
          <a:p>
            <a:pPr eaLnBrk="1" hangingPunct="1"/>
            <a:endParaRPr lang="en-US" smtClean="0"/>
          </a:p>
        </p:txBody>
      </p:sp>
    </p:spTree>
    <p:extLst>
      <p:ext uri="{BB962C8B-B14F-4D97-AF65-F5344CB8AC3E}">
        <p14:creationId xmlns:p14="http://schemas.microsoft.com/office/powerpoint/2010/main" val="2422821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71538" y="862013"/>
            <a:ext cx="8162925" cy="762000"/>
          </a:xfrm>
        </p:spPr>
        <p:txBody>
          <a:bodyPr/>
          <a:lstStyle/>
          <a:p>
            <a:pPr eaLnBrk="1" hangingPunct="1"/>
            <a:r>
              <a:rPr lang="en-US" smtClean="0"/>
              <a:t>UTM zones</a:t>
            </a:r>
          </a:p>
        </p:txBody>
      </p:sp>
      <p:graphicFrame>
        <p:nvGraphicFramePr>
          <p:cNvPr id="17411" name="Object 4"/>
          <p:cNvGraphicFramePr>
            <a:graphicFrameLocks noChangeAspect="1"/>
          </p:cNvGraphicFramePr>
          <p:nvPr/>
        </p:nvGraphicFramePr>
        <p:xfrm>
          <a:off x="838200" y="1905000"/>
          <a:ext cx="7924800" cy="4589463"/>
        </p:xfrm>
        <a:graphic>
          <a:graphicData uri="http://schemas.openxmlformats.org/presentationml/2006/ole">
            <mc:AlternateContent xmlns:mc="http://schemas.openxmlformats.org/markup-compatibility/2006">
              <mc:Choice xmlns:v="urn:schemas-microsoft-com:vml" Requires="v">
                <p:oleObj spid="_x0000_s38917" name="Bitmap Image" r:id="rId3" imgW="6990476" imgH="4048690" progId="Paint.Picture">
                  <p:embed/>
                </p:oleObj>
              </mc:Choice>
              <mc:Fallback>
                <p:oleObj name="Bitmap Image" r:id="rId3" imgW="6990476" imgH="404869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7924800" cy="458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6436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88" y="42863"/>
            <a:ext cx="6122987" cy="682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TextBox 3"/>
          <p:cNvSpPr txBox="1">
            <a:spLocks noChangeArrowheads="1"/>
          </p:cNvSpPr>
          <p:nvPr/>
        </p:nvSpPr>
        <p:spPr bwMode="auto">
          <a:xfrm>
            <a:off x="6802438" y="3203575"/>
            <a:ext cx="1579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en-US" b="1"/>
              <a:t>Zone 16</a:t>
            </a:r>
          </a:p>
        </p:txBody>
      </p:sp>
      <p:sp>
        <p:nvSpPr>
          <p:cNvPr id="18436" name="TextBox 5"/>
          <p:cNvSpPr txBox="1">
            <a:spLocks noChangeArrowheads="1"/>
          </p:cNvSpPr>
          <p:nvPr/>
        </p:nvSpPr>
        <p:spPr bwMode="auto">
          <a:xfrm>
            <a:off x="0" y="4710113"/>
            <a:ext cx="1579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en-US" b="1"/>
              <a:t>Zone 15</a:t>
            </a:r>
          </a:p>
        </p:txBody>
      </p:sp>
    </p:spTree>
    <p:extLst>
      <p:ext uri="{BB962C8B-B14F-4D97-AF65-F5344CB8AC3E}">
        <p14:creationId xmlns:p14="http://schemas.microsoft.com/office/powerpoint/2010/main" val="3638619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State Plane Coordinate System</a:t>
            </a:r>
          </a:p>
        </p:txBody>
      </p:sp>
      <p:sp>
        <p:nvSpPr>
          <p:cNvPr id="19459" name="Rectangle 3"/>
          <p:cNvSpPr>
            <a:spLocks noGrp="1" noChangeArrowheads="1"/>
          </p:cNvSpPr>
          <p:nvPr>
            <p:ph type="body" idx="1"/>
          </p:nvPr>
        </p:nvSpPr>
        <p:spPr>
          <a:xfrm>
            <a:off x="912813" y="2209800"/>
            <a:ext cx="8110537" cy="3352800"/>
          </a:xfrm>
        </p:spPr>
        <p:txBody>
          <a:bodyPr>
            <a:normAutofit lnSpcReduction="10000"/>
          </a:bodyPr>
          <a:lstStyle/>
          <a:p>
            <a:pPr eaLnBrk="1" hangingPunct="1">
              <a:lnSpc>
                <a:spcPct val="90000"/>
              </a:lnSpc>
            </a:pPr>
            <a:r>
              <a:rPr lang="en-US" smtClean="0"/>
              <a:t>System of map projections designed for the US</a:t>
            </a:r>
          </a:p>
          <a:p>
            <a:pPr eaLnBrk="1" hangingPunct="1">
              <a:lnSpc>
                <a:spcPct val="90000"/>
              </a:lnSpc>
            </a:pPr>
            <a:r>
              <a:rPr lang="en-US" smtClean="0"/>
              <a:t>It is a coordinate system vs a map projection (such as UTM, which is a set of map projections)</a:t>
            </a:r>
          </a:p>
          <a:p>
            <a:pPr eaLnBrk="1" hangingPunct="1">
              <a:lnSpc>
                <a:spcPct val="90000"/>
              </a:lnSpc>
            </a:pPr>
            <a:r>
              <a:rPr lang="en-US" smtClean="0"/>
              <a:t>Designed to minimize distortions to 1 in 10000</a:t>
            </a:r>
          </a:p>
        </p:txBody>
      </p:sp>
    </p:spTree>
    <p:extLst>
      <p:ext uri="{BB962C8B-B14F-4D97-AF65-F5344CB8AC3E}">
        <p14:creationId xmlns:p14="http://schemas.microsoft.com/office/powerpoint/2010/main" val="458597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252413"/>
            <a:ext cx="6838950" cy="660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TextBox 5"/>
          <p:cNvSpPr txBox="1">
            <a:spLocks noChangeArrowheads="1"/>
          </p:cNvSpPr>
          <p:nvPr/>
        </p:nvSpPr>
        <p:spPr bwMode="auto">
          <a:xfrm>
            <a:off x="6627813" y="2895600"/>
            <a:ext cx="25749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eaLnBrk="1" hangingPunct="1"/>
            <a:r>
              <a:rPr lang="en-US" sz="2800" b="1">
                <a:solidFill>
                  <a:srgbClr val="000000"/>
                </a:solidFill>
              </a:rPr>
              <a:t>Illinois East</a:t>
            </a:r>
          </a:p>
          <a:p>
            <a:pPr algn="ctr" eaLnBrk="1" hangingPunct="1"/>
            <a:r>
              <a:rPr lang="en-US" sz="3600" b="1">
                <a:solidFill>
                  <a:srgbClr val="000000"/>
                </a:solidFill>
              </a:rPr>
              <a:t>1201</a:t>
            </a:r>
          </a:p>
        </p:txBody>
      </p:sp>
      <p:sp>
        <p:nvSpPr>
          <p:cNvPr id="20484" name="TextBox 5"/>
          <p:cNvSpPr txBox="1">
            <a:spLocks noChangeArrowheads="1"/>
          </p:cNvSpPr>
          <p:nvPr/>
        </p:nvSpPr>
        <p:spPr bwMode="auto">
          <a:xfrm>
            <a:off x="228600" y="4689475"/>
            <a:ext cx="27352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eaLnBrk="1" hangingPunct="1"/>
            <a:r>
              <a:rPr lang="en-US" sz="2800" b="1">
                <a:solidFill>
                  <a:srgbClr val="000000"/>
                </a:solidFill>
              </a:rPr>
              <a:t>Illinois West</a:t>
            </a:r>
          </a:p>
          <a:p>
            <a:pPr algn="ctr" eaLnBrk="1" hangingPunct="1"/>
            <a:r>
              <a:rPr lang="en-US" sz="3600" b="1">
                <a:solidFill>
                  <a:srgbClr val="000000"/>
                </a:solidFill>
              </a:rPr>
              <a:t>1202</a:t>
            </a:r>
          </a:p>
        </p:txBody>
      </p:sp>
    </p:spTree>
    <p:extLst>
      <p:ext uri="{BB962C8B-B14F-4D97-AF65-F5344CB8AC3E}">
        <p14:creationId xmlns:p14="http://schemas.microsoft.com/office/powerpoint/2010/main" val="2001968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chemeClr val="accent1">
                    <a:lumMod val="75000"/>
                  </a:schemeClr>
                </a:solidFill>
                <a:latin typeface="Arial Rounded MT Bold" pitchFamily="34" charset="0"/>
              </a:rPr>
              <a:t>Horizontal </a:t>
            </a:r>
            <a:r>
              <a:rPr lang="en-US" sz="5400" dirty="0" err="1" smtClean="0">
                <a:solidFill>
                  <a:schemeClr val="accent1">
                    <a:lumMod val="75000"/>
                  </a:schemeClr>
                </a:solidFill>
                <a:latin typeface="Arial Rounded MT Bold" pitchFamily="34" charset="0"/>
              </a:rPr>
              <a:t>Datums</a:t>
            </a:r>
            <a:r>
              <a:rPr lang="en-US" sz="5400" dirty="0" smtClean="0">
                <a:solidFill>
                  <a:schemeClr val="accent1">
                    <a:lumMod val="75000"/>
                  </a:schemeClr>
                </a:solidFill>
                <a:latin typeface="Arial Rounded MT Bold" pitchFamily="34" charset="0"/>
              </a:rPr>
              <a:t> </a:t>
            </a:r>
            <a:endParaRPr lang="en-US" sz="5400" dirty="0">
              <a:solidFill>
                <a:schemeClr val="accent1">
                  <a:lumMod val="75000"/>
                </a:schemeClr>
              </a:solidFill>
              <a:latin typeface="Arial Rounded MT Bold" pitchFamily="34" charset="0"/>
            </a:endParaRPr>
          </a:p>
        </p:txBody>
      </p:sp>
      <p:sp>
        <p:nvSpPr>
          <p:cNvPr id="3" name="Content Placeholder 2"/>
          <p:cNvSpPr>
            <a:spLocks noGrp="1"/>
          </p:cNvSpPr>
          <p:nvPr>
            <p:ph idx="1"/>
          </p:nvPr>
        </p:nvSpPr>
        <p:spPr>
          <a:xfrm>
            <a:off x="0" y="1371600"/>
            <a:ext cx="4800600" cy="4525963"/>
          </a:xfrm>
        </p:spPr>
        <p:txBody>
          <a:bodyPr>
            <a:normAutofit fontScale="92500"/>
          </a:bodyPr>
          <a:lstStyle/>
          <a:p>
            <a:r>
              <a:rPr lang="en-US" dirty="0" smtClean="0"/>
              <a:t>Forms the basis of horizontal coordinates </a:t>
            </a:r>
          </a:p>
          <a:p>
            <a:r>
              <a:rPr lang="en-US" dirty="0" smtClean="0">
                <a:solidFill>
                  <a:srgbClr val="002060"/>
                </a:solidFill>
              </a:rPr>
              <a:t>Earth is modeled as an ellipsoid </a:t>
            </a:r>
          </a:p>
          <a:p>
            <a:r>
              <a:rPr lang="en-US" dirty="0" smtClean="0"/>
              <a:t>The center of the ellipsoid must coincide with the earths center of mass</a:t>
            </a:r>
          </a:p>
          <a:p>
            <a:r>
              <a:rPr lang="en-US" dirty="0" smtClean="0">
                <a:solidFill>
                  <a:srgbClr val="002060"/>
                </a:solidFill>
              </a:rPr>
              <a:t>A datum is then placed on the ellipsoid for reference  </a:t>
            </a:r>
          </a:p>
          <a:p>
            <a:endParaRPr lang="en-US" dirty="0" smtClean="0"/>
          </a:p>
          <a:p>
            <a:endParaRPr lang="en-US" dirty="0" smtClean="0"/>
          </a:p>
          <a:p>
            <a:pPr>
              <a:buNone/>
            </a:pPr>
            <a:endParaRPr lang="en-US" dirty="0" smtClean="0"/>
          </a:p>
          <a:p>
            <a:endParaRPr lang="en-US" dirty="0" smtClean="0"/>
          </a:p>
        </p:txBody>
      </p:sp>
      <p:pic>
        <p:nvPicPr>
          <p:cNvPr id="4" name="Picture 2" descr="http://www.cinesat.com/images/geoid.gif"/>
          <p:cNvPicPr>
            <a:picLocks noChangeAspect="1" noChangeArrowheads="1"/>
          </p:cNvPicPr>
          <p:nvPr/>
        </p:nvPicPr>
        <p:blipFill>
          <a:blip r:embed="rId2" cstate="print"/>
          <a:srcRect/>
          <a:stretch>
            <a:fillRect/>
          </a:stretch>
        </p:blipFill>
        <p:spPr bwMode="auto">
          <a:xfrm>
            <a:off x="4648200" y="1600200"/>
            <a:ext cx="4314825" cy="28765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48" y="166048"/>
            <a:ext cx="8825552" cy="1143000"/>
          </a:xfrm>
        </p:spPr>
        <p:txBody>
          <a:bodyPr>
            <a:noAutofit/>
          </a:bodyPr>
          <a:lstStyle/>
          <a:p>
            <a:r>
              <a:rPr lang="en-US" sz="4800" dirty="0" smtClean="0">
                <a:solidFill>
                  <a:schemeClr val="accent1">
                    <a:lumMod val="75000"/>
                  </a:schemeClr>
                </a:solidFill>
                <a:latin typeface="Arial Rounded MT Bold" pitchFamily="34" charset="0"/>
              </a:rPr>
              <a:t>World Geodetic System 1984</a:t>
            </a:r>
            <a:endParaRPr lang="en-US" sz="4800" dirty="0">
              <a:solidFill>
                <a:schemeClr val="accent1">
                  <a:lumMod val="75000"/>
                </a:schemeClr>
              </a:solidFill>
              <a:latin typeface="Arial Rounded MT Bold" pitchFamily="34" charset="0"/>
            </a:endParaRPr>
          </a:p>
        </p:txBody>
      </p:sp>
      <p:sp>
        <p:nvSpPr>
          <p:cNvPr id="3" name="Content Placeholder 2"/>
          <p:cNvSpPr>
            <a:spLocks noGrp="1"/>
          </p:cNvSpPr>
          <p:nvPr>
            <p:ph idx="1"/>
          </p:nvPr>
        </p:nvSpPr>
        <p:spPr>
          <a:xfrm>
            <a:off x="0" y="1600200"/>
            <a:ext cx="4724400" cy="4525963"/>
          </a:xfrm>
        </p:spPr>
        <p:txBody>
          <a:bodyPr>
            <a:normAutofit lnSpcReduction="10000"/>
          </a:bodyPr>
          <a:lstStyle/>
          <a:p>
            <a:r>
              <a:rPr lang="en-US" b="1" dirty="0" smtClean="0"/>
              <a:t>The reference coordinate system used by GPS</a:t>
            </a:r>
          </a:p>
          <a:p>
            <a:r>
              <a:rPr lang="en-US" b="1" dirty="0" smtClean="0">
                <a:solidFill>
                  <a:srgbClr val="002060"/>
                </a:solidFill>
              </a:rPr>
              <a:t>Globally consistent within </a:t>
            </a:r>
            <a:r>
              <a:rPr lang="en-US" b="1" dirty="0" smtClean="0">
                <a:solidFill>
                  <a:srgbClr val="002060"/>
                </a:solidFill>
                <a:latin typeface="Calibri"/>
              </a:rPr>
              <a:t>± 1 meter</a:t>
            </a:r>
          </a:p>
          <a:p>
            <a:r>
              <a:rPr lang="en-US" b="1" dirty="0" smtClean="0">
                <a:latin typeface="Calibri"/>
              </a:rPr>
              <a:t>Datum is located at where the Prime Meridian and Equator cross</a:t>
            </a:r>
          </a:p>
          <a:p>
            <a:endParaRPr lang="en-US" b="1" dirty="0" smtClean="0"/>
          </a:p>
          <a:p>
            <a:pPr>
              <a:buNone/>
            </a:pPr>
            <a:endParaRPr lang="en-US" b="1" dirty="0" smtClean="0"/>
          </a:p>
          <a:p>
            <a:endParaRPr lang="en-US" b="1" dirty="0"/>
          </a:p>
        </p:txBody>
      </p:sp>
      <p:pic>
        <p:nvPicPr>
          <p:cNvPr id="3076" name="Picture 4" descr="http://upload.wikimedia.org/wikipedia/commons/c/c6/Primemeridian.jpg"/>
          <p:cNvPicPr>
            <a:picLocks noChangeAspect="1" noChangeArrowheads="1"/>
          </p:cNvPicPr>
          <p:nvPr/>
        </p:nvPicPr>
        <p:blipFill>
          <a:blip r:embed="rId2" cstate="print"/>
          <a:srcRect/>
          <a:stretch>
            <a:fillRect/>
          </a:stretch>
        </p:blipFill>
        <p:spPr bwMode="auto">
          <a:xfrm>
            <a:off x="4196019" y="1676400"/>
            <a:ext cx="4947981" cy="258222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chemeClr val="accent1">
                    <a:lumMod val="75000"/>
                  </a:schemeClr>
                </a:solidFill>
                <a:latin typeface="Arial Rounded MT Bold" pitchFamily="34" charset="0"/>
              </a:rPr>
              <a:t>WGS 84 Coordinates</a:t>
            </a:r>
            <a:endParaRPr lang="en-US" sz="5400" dirty="0">
              <a:solidFill>
                <a:schemeClr val="accent1">
                  <a:lumMod val="75000"/>
                </a:schemeClr>
              </a:solidFill>
              <a:latin typeface="Arial Rounded MT Bold" pitchFamily="34" charset="0"/>
            </a:endParaRPr>
          </a:p>
        </p:txBody>
      </p:sp>
      <p:sp>
        <p:nvSpPr>
          <p:cNvPr id="3" name="Content Placeholder 2"/>
          <p:cNvSpPr>
            <a:spLocks noGrp="1"/>
          </p:cNvSpPr>
          <p:nvPr>
            <p:ph idx="1"/>
          </p:nvPr>
        </p:nvSpPr>
        <p:spPr>
          <a:xfrm>
            <a:off x="457200" y="1600201"/>
            <a:ext cx="8229600" cy="3124200"/>
          </a:xfrm>
        </p:spPr>
        <p:txBody>
          <a:bodyPr>
            <a:normAutofit/>
          </a:bodyPr>
          <a:lstStyle/>
          <a:p>
            <a:r>
              <a:rPr lang="en-US" b="1" dirty="0" smtClean="0"/>
              <a:t>WGS 84 are used by GPS systems</a:t>
            </a:r>
          </a:p>
          <a:p>
            <a:endParaRPr lang="en-US" b="1" dirty="0" smtClean="0">
              <a:solidFill>
                <a:srgbClr val="002060"/>
              </a:solidFill>
            </a:endParaRPr>
          </a:p>
          <a:p>
            <a:r>
              <a:rPr lang="en-US" b="1" dirty="0" smtClean="0">
                <a:solidFill>
                  <a:srgbClr val="002060"/>
                </a:solidFill>
              </a:rPr>
              <a:t>Land Surveys conducted with GPS will consist of WGS 84 coordinates with coinciding elevation measurements. </a:t>
            </a:r>
          </a:p>
          <a:p>
            <a:pPr>
              <a:buNone/>
            </a:pPr>
            <a:endParaRPr lang="en-US" b="1" dirty="0" smtClean="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chemeClr val="accent1">
                    <a:lumMod val="75000"/>
                  </a:schemeClr>
                </a:solidFill>
                <a:latin typeface="Arial Rounded MT Bold" pitchFamily="34" charset="0"/>
              </a:rPr>
              <a:t>WGS 84 Survey </a:t>
            </a:r>
            <a:endParaRPr lang="en-US" sz="5400" dirty="0">
              <a:solidFill>
                <a:schemeClr val="accent1">
                  <a:lumMod val="75000"/>
                </a:schemeClr>
              </a:solidFill>
              <a:latin typeface="Arial Rounded MT Bold" pitchFamily="34" charset="0"/>
            </a:endParaRPr>
          </a:p>
        </p:txBody>
      </p:sp>
      <p:sp>
        <p:nvSpPr>
          <p:cNvPr id="3" name="Content Placeholder 2"/>
          <p:cNvSpPr>
            <a:spLocks noGrp="1"/>
          </p:cNvSpPr>
          <p:nvPr>
            <p:ph idx="1"/>
          </p:nvPr>
        </p:nvSpPr>
        <p:spPr>
          <a:xfrm>
            <a:off x="152400" y="1447800"/>
            <a:ext cx="4191000" cy="4678363"/>
          </a:xfrm>
        </p:spPr>
        <p:txBody>
          <a:bodyPr>
            <a:normAutofit fontScale="92500" lnSpcReduction="20000"/>
          </a:bodyPr>
          <a:lstStyle/>
          <a:p>
            <a:r>
              <a:rPr lang="en-US" dirty="0" smtClean="0"/>
              <a:t>Surveys in this raw form are not very useful. </a:t>
            </a:r>
          </a:p>
          <a:p>
            <a:r>
              <a:rPr lang="en-US" dirty="0" smtClean="0">
                <a:solidFill>
                  <a:srgbClr val="002060"/>
                </a:solidFill>
              </a:rPr>
              <a:t>The longitude and latitude are simply references to the WGS 84 datum </a:t>
            </a:r>
            <a:r>
              <a:rPr lang="en-US" dirty="0" smtClean="0"/>
              <a:t>measured in degrees </a:t>
            </a:r>
          </a:p>
          <a:p>
            <a:r>
              <a:rPr lang="en-US" dirty="0" smtClean="0"/>
              <a:t>The elevation is measured in a unit of length from a reference geodic elevation </a:t>
            </a:r>
          </a:p>
          <a:p>
            <a:pPr>
              <a:buNone/>
            </a:pPr>
            <a:endParaRPr lang="en-US" dirty="0"/>
          </a:p>
        </p:txBody>
      </p:sp>
      <p:pic>
        <p:nvPicPr>
          <p:cNvPr id="20482" name="Picture 2"/>
          <p:cNvPicPr>
            <a:picLocks noChangeAspect="1" noChangeArrowheads="1"/>
          </p:cNvPicPr>
          <p:nvPr/>
        </p:nvPicPr>
        <p:blipFill>
          <a:blip r:embed="rId2" cstate="print"/>
          <a:srcRect/>
          <a:stretch>
            <a:fillRect/>
          </a:stretch>
        </p:blipFill>
        <p:spPr bwMode="auto">
          <a:xfrm>
            <a:off x="4953000" y="1524000"/>
            <a:ext cx="3581400" cy="39670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4572000" cy="4754563"/>
          </a:xfrm>
        </p:spPr>
        <p:txBody>
          <a:bodyPr>
            <a:normAutofit/>
          </a:bodyPr>
          <a:lstStyle/>
          <a:p>
            <a:r>
              <a:rPr lang="en-US" b="1" dirty="0" smtClean="0"/>
              <a:t>Longitude and latitude do not provide measurements of length .</a:t>
            </a:r>
          </a:p>
          <a:p>
            <a:r>
              <a:rPr lang="en-US" b="1" dirty="0" smtClean="0">
                <a:solidFill>
                  <a:srgbClr val="002060"/>
                </a:solidFill>
              </a:rPr>
              <a:t>Without measurements of length, one cannot calculate area, volume, or slope</a:t>
            </a:r>
            <a:r>
              <a:rPr lang="en-US" b="1" dirty="0" smtClean="0"/>
              <a:t>. </a:t>
            </a:r>
          </a:p>
        </p:txBody>
      </p:sp>
      <p:pic>
        <p:nvPicPr>
          <p:cNvPr id="20482" name="Picture 2"/>
          <p:cNvPicPr>
            <a:picLocks noChangeAspect="1" noChangeArrowheads="1"/>
          </p:cNvPicPr>
          <p:nvPr/>
        </p:nvPicPr>
        <p:blipFill>
          <a:blip r:embed="rId2" cstate="print"/>
          <a:srcRect/>
          <a:stretch>
            <a:fillRect/>
          </a:stretch>
        </p:blipFill>
        <p:spPr bwMode="auto">
          <a:xfrm>
            <a:off x="4953000" y="1524000"/>
            <a:ext cx="3581400" cy="3967089"/>
          </a:xfrm>
          <a:prstGeom prst="rect">
            <a:avLst/>
          </a:prstGeom>
          <a:noFill/>
          <a:ln w="9525">
            <a:noFill/>
            <a:miter lim="800000"/>
            <a:headEnd/>
            <a:tailEnd/>
          </a:ln>
        </p:spPr>
      </p:pic>
      <p:sp>
        <p:nvSpPr>
          <p:cNvPr id="6" name="Title 1"/>
          <p:cNvSpPr>
            <a:spLocks noGrp="1"/>
          </p:cNvSpPr>
          <p:nvPr>
            <p:ph type="title"/>
          </p:nvPr>
        </p:nvSpPr>
        <p:spPr>
          <a:xfrm>
            <a:off x="166048" y="166048"/>
            <a:ext cx="8229600" cy="1143000"/>
          </a:xfrm>
        </p:spPr>
        <p:txBody>
          <a:bodyPr>
            <a:normAutofit/>
          </a:bodyPr>
          <a:lstStyle/>
          <a:p>
            <a:pPr algn="ctr"/>
            <a:r>
              <a:rPr lang="en-US" sz="5400" dirty="0" smtClean="0">
                <a:solidFill>
                  <a:schemeClr val="accent1">
                    <a:lumMod val="75000"/>
                  </a:schemeClr>
                </a:solidFill>
                <a:latin typeface="Arial Rounded MT Bold" pitchFamily="34" charset="0"/>
              </a:rPr>
              <a:t>WGS 84 Survey </a:t>
            </a:r>
            <a:endParaRPr lang="en-US" sz="5400" dirty="0">
              <a:solidFill>
                <a:schemeClr val="accent1">
                  <a:lumMod val="75000"/>
                </a:schemeClr>
              </a:solidFill>
              <a:latin typeface="Arial Rounded MT Bold"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pPr algn="ctr"/>
            <a:r>
              <a:rPr lang="en-US" sz="5400" dirty="0" smtClean="0">
                <a:solidFill>
                  <a:schemeClr val="accent1">
                    <a:lumMod val="75000"/>
                  </a:schemeClr>
                </a:solidFill>
                <a:latin typeface="Arial Rounded MT Bold" pitchFamily="34" charset="0"/>
              </a:rPr>
              <a:t>Cartesian Coordinates </a:t>
            </a:r>
            <a:endParaRPr lang="en-US" sz="5400" dirty="0">
              <a:solidFill>
                <a:schemeClr val="accent1">
                  <a:lumMod val="75000"/>
                </a:schemeClr>
              </a:solidFill>
              <a:latin typeface="Arial Rounded MT Bold" pitchFamily="34" charset="0"/>
            </a:endParaRPr>
          </a:p>
        </p:txBody>
      </p:sp>
      <p:sp>
        <p:nvSpPr>
          <p:cNvPr id="3" name="Content Placeholder 2"/>
          <p:cNvSpPr>
            <a:spLocks noGrp="1"/>
          </p:cNvSpPr>
          <p:nvPr>
            <p:ph idx="1"/>
          </p:nvPr>
        </p:nvSpPr>
        <p:spPr>
          <a:xfrm>
            <a:off x="457200" y="1219200"/>
            <a:ext cx="8534400" cy="4525963"/>
          </a:xfrm>
        </p:spPr>
        <p:txBody>
          <a:bodyPr>
            <a:normAutofit/>
          </a:bodyPr>
          <a:lstStyle/>
          <a:p>
            <a:r>
              <a:rPr lang="en-US" b="1" dirty="0" smtClean="0"/>
              <a:t>A better way to represent these data would be in a Cartesian form </a:t>
            </a:r>
          </a:p>
          <a:p>
            <a:endParaRPr lang="en-US" sz="1000" b="1" dirty="0" smtClean="0"/>
          </a:p>
          <a:p>
            <a:r>
              <a:rPr lang="en-US" b="1" dirty="0" smtClean="0">
                <a:solidFill>
                  <a:srgbClr val="002060"/>
                </a:solidFill>
              </a:rPr>
              <a:t>(X,Y,Z) in units of (</a:t>
            </a:r>
            <a:r>
              <a:rPr lang="en-US" b="1" dirty="0" err="1" smtClean="0">
                <a:solidFill>
                  <a:srgbClr val="002060"/>
                </a:solidFill>
              </a:rPr>
              <a:t>length,length,length</a:t>
            </a:r>
            <a:r>
              <a:rPr lang="en-US" b="1" dirty="0" smtClean="0">
                <a:solidFill>
                  <a:srgbClr val="002060"/>
                </a:solidFill>
              </a:rPr>
              <a:t>)</a:t>
            </a:r>
          </a:p>
          <a:p>
            <a:pPr>
              <a:buNone/>
            </a:pPr>
            <a:r>
              <a:rPr lang="en-US" b="1" dirty="0" smtClean="0">
                <a:solidFill>
                  <a:srgbClr val="002060"/>
                </a:solidFill>
              </a:rPr>
              <a:t>     - i.e.  (</a:t>
            </a:r>
            <a:r>
              <a:rPr lang="en-US" b="1" dirty="0" err="1" smtClean="0">
                <a:solidFill>
                  <a:srgbClr val="002060"/>
                </a:solidFill>
              </a:rPr>
              <a:t>m,m,m</a:t>
            </a:r>
            <a:r>
              <a:rPr lang="en-US" b="1" dirty="0" smtClean="0">
                <a:solidFill>
                  <a:srgbClr val="002060"/>
                </a:solidFill>
              </a:rPr>
              <a:t>)  or (</a:t>
            </a:r>
            <a:r>
              <a:rPr lang="en-US" b="1" dirty="0" err="1" smtClean="0">
                <a:solidFill>
                  <a:srgbClr val="002060"/>
                </a:solidFill>
              </a:rPr>
              <a:t>ft,ft,ft</a:t>
            </a:r>
            <a:r>
              <a:rPr lang="en-US" b="1" dirty="0" smtClean="0">
                <a:solidFill>
                  <a:srgbClr val="002060"/>
                </a:solidFill>
              </a:rPr>
              <a:t>) </a:t>
            </a:r>
          </a:p>
          <a:p>
            <a:pPr>
              <a:buNone/>
            </a:pPr>
            <a:endParaRPr lang="en-US" sz="1000" b="1" dirty="0" smtClean="0">
              <a:solidFill>
                <a:srgbClr val="002060"/>
              </a:solidFill>
            </a:endParaRPr>
          </a:p>
          <a:p>
            <a:r>
              <a:rPr lang="en-US" b="1" dirty="0" smtClean="0"/>
              <a:t>There is a need to find a practical way to convert (degrees longitude, degrees latitude, m) to (</a:t>
            </a:r>
            <a:r>
              <a:rPr lang="en-US" b="1" dirty="0" err="1" smtClean="0"/>
              <a:t>m,m,m</a:t>
            </a:r>
            <a:r>
              <a:rPr lang="en-US" b="1" dirty="0" smtClean="0"/>
              <a:t>)</a:t>
            </a:r>
          </a:p>
          <a:p>
            <a:endParaRPr lang="en-US" b="1" dirty="0" smtClean="0"/>
          </a:p>
          <a:p>
            <a:endParaRPr lang="en-US" b="1"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15349</TotalTime>
  <Words>934</Words>
  <Application>Microsoft Office PowerPoint</Application>
  <PresentationFormat>On-screen Show (4:3)</PresentationFormat>
  <Paragraphs>201</Paragraphs>
  <Slides>34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4" baseType="lpstr">
      <vt:lpstr>Arial Unicode MS</vt:lpstr>
      <vt:lpstr>Arial</vt:lpstr>
      <vt:lpstr>Arial Rounded MT Bold</vt:lpstr>
      <vt:lpstr>Calibri</vt:lpstr>
      <vt:lpstr>Symbol</vt:lpstr>
      <vt:lpstr>Times New Roman</vt:lpstr>
      <vt:lpstr>Verdana</vt:lpstr>
      <vt:lpstr>Office Theme</vt:lpstr>
      <vt:lpstr>Equation</vt:lpstr>
      <vt:lpstr>Bitmap Image</vt:lpstr>
      <vt:lpstr>PowerPoint Presentation</vt:lpstr>
      <vt:lpstr>Geodetic Datums </vt:lpstr>
      <vt:lpstr>Vertical Datums </vt:lpstr>
      <vt:lpstr>Horizontal Datums </vt:lpstr>
      <vt:lpstr>World Geodetic System 1984</vt:lpstr>
      <vt:lpstr>WGS 84 Coordinates</vt:lpstr>
      <vt:lpstr>WGS 84 Survey </vt:lpstr>
      <vt:lpstr>WGS 84 Survey </vt:lpstr>
      <vt:lpstr>Cartesian Coordinates </vt:lpstr>
      <vt:lpstr>Assumptions</vt:lpstr>
      <vt:lpstr>Assumptions</vt:lpstr>
      <vt:lpstr>Arc Length at Equator </vt:lpstr>
      <vt:lpstr>Arc Length at Equator </vt:lpstr>
      <vt:lpstr>Arc Length at Equator </vt:lpstr>
      <vt:lpstr> Arc Length </vt:lpstr>
      <vt:lpstr>Arc length at Latitude α </vt:lpstr>
      <vt:lpstr>PowerPoint Presentation</vt:lpstr>
      <vt:lpstr>Choosing a Datum  </vt:lpstr>
      <vt:lpstr>Referencing Longitude from Datum</vt:lpstr>
      <vt:lpstr>Referencing Latitude from Datum</vt:lpstr>
      <vt:lpstr>PowerPoint Presentation</vt:lpstr>
      <vt:lpstr>Using Excel to Convert Data </vt:lpstr>
      <vt:lpstr>Excel Template </vt:lpstr>
      <vt:lpstr>Excel Template </vt:lpstr>
      <vt:lpstr>Excel Template </vt:lpstr>
      <vt:lpstr>Excel Template </vt:lpstr>
      <vt:lpstr>Excel Template </vt:lpstr>
      <vt:lpstr>Excel Template </vt:lpstr>
      <vt:lpstr>Excel Template </vt:lpstr>
      <vt:lpstr>UTM projection</vt:lpstr>
      <vt:lpstr>UTM zones</vt:lpstr>
      <vt:lpstr>PowerPoint Presentation</vt:lpstr>
      <vt:lpstr>State Plane Coordinate System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Sid</dc:creator>
  <cp:lastModifiedBy>Cooke, Richard A C</cp:lastModifiedBy>
  <cp:revision>246</cp:revision>
  <dcterms:created xsi:type="dcterms:W3CDTF">2012-09-26T22:25:35Z</dcterms:created>
  <dcterms:modified xsi:type="dcterms:W3CDTF">2015-01-20T17:34:17Z</dcterms:modified>
</cp:coreProperties>
</file>