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0" r:id="rId2"/>
    <p:sldId id="262" r:id="rId3"/>
    <p:sldId id="308" r:id="rId4"/>
    <p:sldId id="307" r:id="rId5"/>
    <p:sldId id="311" r:id="rId6"/>
    <p:sldId id="259" r:id="rId7"/>
    <p:sldId id="271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9" r:id="rId20"/>
    <p:sldId id="290" r:id="rId21"/>
    <p:sldId id="291" r:id="rId22"/>
    <p:sldId id="294" r:id="rId23"/>
    <p:sldId id="295" r:id="rId24"/>
    <p:sldId id="297" r:id="rId25"/>
    <p:sldId id="299" r:id="rId26"/>
    <p:sldId id="300" r:id="rId27"/>
    <p:sldId id="302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03D89-7E1B-4D4B-8782-805274652A36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7D983-3F54-1D43-A5B0-89D0FFCA2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D983-3F54-1D43-A5B0-89D0FFCA2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7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D983-3F54-1D43-A5B0-89D0FFCA25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6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048" y="166048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875" t="11000" r="7456" b="69000"/>
          <a:stretch>
            <a:fillRect/>
          </a:stretch>
        </p:blipFill>
        <p:spPr bwMode="auto">
          <a:xfrm flipV="1">
            <a:off x="10095" y="5533900"/>
            <a:ext cx="9098280" cy="12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875" t="11000" r="7456" b="69000"/>
          <a:stretch>
            <a:fillRect/>
          </a:stretch>
        </p:blipFill>
        <p:spPr bwMode="auto">
          <a:xfrm flipV="1">
            <a:off x="10095" y="2896657"/>
            <a:ext cx="9098280" cy="12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95600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latin typeface="+mn-lt"/>
              </a:defRPr>
            </a:lvl1pPr>
          </a:lstStyle>
          <a:p>
            <a:fld id="{EDC03E72-1C57-4148-AF74-3A99DD3843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875" t="11000" r="7456" b="69000"/>
          <a:stretch>
            <a:fillRect/>
          </a:stretch>
        </p:blipFill>
        <p:spPr bwMode="auto">
          <a:xfrm flipV="1">
            <a:off x="10095" y="5533900"/>
            <a:ext cx="9098280" cy="12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600" b="0">
                <a:effectLst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875" t="11000" r="7456" b="69000"/>
          <a:stretch>
            <a:fillRect/>
          </a:stretch>
        </p:blipFill>
        <p:spPr bwMode="auto">
          <a:xfrm flipV="1">
            <a:off x="10095" y="5533900"/>
            <a:ext cx="9098280" cy="12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08818-E61B-4B86-8FD4-BD8C32520F4F}" type="datetimeFigureOut">
              <a:rPr lang="en-US" smtClean="0"/>
              <a:t>12/26/2012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3E72-1C57-4148-AF74-3A99DD3843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upport.google.com/earth/bin/answer.py?hl=en&amp;answer=14811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p_projection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p_projec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tham.name/mercator-projection-africa-vs-greenland.html" TargetMode="External"/><Relationship Id="rId2" Type="http://schemas.openxmlformats.org/officeDocument/2006/relationships/hyperlink" Target="http://support.google.com/earth/bin/answer.py?hl=en&amp;answer=148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9143999" cy="507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46176"/>
            <a:ext cx="9144000" cy="1463040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97896"/>
            <a:ext cx="9144000" cy="182880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6" descr="I Mark, Bold Palet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498576"/>
            <a:ext cx="896815" cy="114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69976"/>
            <a:ext cx="9144000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838200"/>
            <a:ext cx="6477000" cy="312420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33C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8800" b="1" dirty="0" smtClean="0">
                <a:solidFill>
                  <a:srgbClr val="4E2B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Map </a:t>
            </a:r>
            <a:br>
              <a:rPr lang="en-US" sz="8800" b="1" dirty="0" smtClean="0">
                <a:solidFill>
                  <a:srgbClr val="4E2B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8800" b="1" dirty="0" smtClean="0">
                <a:solidFill>
                  <a:srgbClr val="4E2B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Projections</a:t>
            </a:r>
            <a:endParaRPr lang="en-GB" sz="8800" b="1" dirty="0" smtClean="0">
              <a:solidFill>
                <a:srgbClr val="4E2B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5"/>
          <a:stretch/>
        </p:blipFill>
        <p:spPr bwMode="auto">
          <a:xfrm>
            <a:off x="1" y="0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7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338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7"/>
          <a:stretch/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334000" y="4343400"/>
            <a:ext cx="914400" cy="38100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2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83" b="82766"/>
          <a:stretch/>
        </p:blipFill>
        <p:spPr bwMode="auto">
          <a:xfrm>
            <a:off x="381000" y="304800"/>
            <a:ext cx="6350000" cy="160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4033"/>
          <a:stretch/>
        </p:blipFill>
        <p:spPr bwMode="auto">
          <a:xfrm>
            <a:off x="1828800" y="1524000"/>
            <a:ext cx="6858000" cy="479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438400" y="685800"/>
            <a:ext cx="838200" cy="60960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152400"/>
            <a:ext cx="3124200" cy="2057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the </a:t>
            </a:r>
            <a:r>
              <a:rPr lang="en-US" dirty="0" err="1" smtClean="0"/>
              <a:t>reprojected</a:t>
            </a:r>
            <a:r>
              <a:rPr lang="en-US" dirty="0" smtClean="0"/>
              <a:t> </a:t>
            </a:r>
            <a:r>
              <a:rPr lang="en-US" dirty="0" err="1" smtClean="0"/>
              <a:t>shapefile</a:t>
            </a:r>
            <a:r>
              <a:rPr lang="en-US" dirty="0" smtClean="0"/>
              <a:t> as a map layer to compare projections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Select “Ignore Mismatch” if prompted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PZ-90 </a:t>
            </a:r>
            <a:r>
              <a:rPr lang="en-US" dirty="0" err="1" smtClean="0"/>
              <a:t>Reprojected</a:t>
            </a:r>
            <a:r>
              <a:rPr lang="en-US" dirty="0" smtClean="0"/>
              <a:t> </a:t>
            </a:r>
            <a:r>
              <a:rPr lang="en-US" dirty="0" err="1" smtClean="0"/>
              <a:t>Shapefile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55904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62200" y="2590800"/>
            <a:ext cx="6248400" cy="76200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4724400"/>
            <a:ext cx="5715000" cy="83820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8" y="166048"/>
            <a:ext cx="8520752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Calculating Area to Compare Projections</a:t>
            </a:r>
            <a:endParaRPr lang="en-US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26" b="18166"/>
          <a:stretch/>
        </p:blipFill>
        <p:spPr bwMode="auto">
          <a:xfrm>
            <a:off x="3581400" y="1219200"/>
            <a:ext cx="5029200" cy="470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2590800"/>
            <a:ext cx="259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Go to the </a:t>
            </a:r>
            <a:r>
              <a:rPr lang="en-US" sz="2200" dirty="0" smtClean="0"/>
              <a:t>Toolbox &gt; Standard &gt; Calculate Polygon Area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39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8" y="166048"/>
            <a:ext cx="8749352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rial Rounded MT Bold" pitchFamily="34" charset="0"/>
              </a:rPr>
              <a:t>What is a Map </a:t>
            </a:r>
            <a:r>
              <a:rPr lang="en-US" sz="5400" dirty="0">
                <a:latin typeface="Arial Rounded MT Bold" pitchFamily="34" charset="0"/>
              </a:rPr>
              <a:t>P</a:t>
            </a:r>
            <a:r>
              <a:rPr lang="en-US" sz="5400" dirty="0" smtClean="0">
                <a:latin typeface="Arial Rounded MT Bold" pitchFamily="34" charset="0"/>
              </a:rPr>
              <a:t>rojection?</a:t>
            </a:r>
            <a:endParaRPr lang="en-US" sz="5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mathematical expression used to represent the 3D surface of the earth on a 2D map</a:t>
            </a:r>
          </a:p>
          <a:p>
            <a:r>
              <a:rPr lang="en-US" dirty="0" smtClean="0"/>
              <a:t>Always results in distortions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23894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://support.google.com/earth/bin/answer.py?hl=en&amp;answer=</a:t>
            </a:r>
            <a:r>
              <a:rPr lang="en-US" sz="1400" dirty="0" smtClean="0">
                <a:hlinkClick r:id="rId2"/>
              </a:rPr>
              <a:t>148111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" b="8560"/>
          <a:stretch/>
        </p:blipFill>
        <p:spPr>
          <a:xfrm>
            <a:off x="2057400" y="3276602"/>
            <a:ext cx="4953000" cy="21016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9"/>
          <a:stretch/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962400" y="2000250"/>
            <a:ext cx="2057400" cy="533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or </a:t>
            </a:r>
            <a:r>
              <a:rPr lang="en-US" dirty="0" err="1" smtClean="0"/>
              <a:t>shapefile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962400" y="2933700"/>
            <a:ext cx="2057400" cy="533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Name of field in table</a:t>
            </a:r>
            <a:endParaRPr lang="en-US" sz="1400" dirty="0"/>
          </a:p>
        </p:txBody>
      </p:sp>
      <p:sp>
        <p:nvSpPr>
          <p:cNvPr id="7" name="Left Arrow 6"/>
          <p:cNvSpPr/>
          <p:nvPr/>
        </p:nvSpPr>
        <p:spPr>
          <a:xfrm>
            <a:off x="3962400" y="3333750"/>
            <a:ext cx="2057400" cy="533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 b="80792"/>
          <a:stretch/>
        </p:blipFill>
        <p:spPr bwMode="auto">
          <a:xfrm>
            <a:off x="838200" y="457200"/>
            <a:ext cx="7366000" cy="132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105400" y="685800"/>
            <a:ext cx="838200" cy="60960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15821" r="36067" b="34961"/>
          <a:stretch/>
        </p:blipFill>
        <p:spPr bwMode="auto">
          <a:xfrm>
            <a:off x="2034494" y="1497894"/>
            <a:ext cx="3481007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515501" y="2819400"/>
            <a:ext cx="2984808" cy="21555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Calculated area of each shape (country) in km^2 using our original projection (WGS84)</a:t>
            </a:r>
          </a:p>
        </p:txBody>
      </p:sp>
    </p:spTree>
    <p:extLst>
      <p:ext uri="{BB962C8B-B14F-4D97-AF65-F5344CB8AC3E}">
        <p14:creationId xmlns:p14="http://schemas.microsoft.com/office/powerpoint/2010/main" val="4757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1379" r="27701" b="18713"/>
          <a:stretch/>
        </p:blipFill>
        <p:spPr bwMode="auto">
          <a:xfrm>
            <a:off x="0" y="7883"/>
            <a:ext cx="9144000" cy="68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343400" y="2743200"/>
            <a:ext cx="7620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476500"/>
            <a:ext cx="19050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Calculate the area of each country using our </a:t>
            </a:r>
            <a:r>
              <a:rPr lang="en-US" dirty="0" err="1" smtClean="0"/>
              <a:t>reprojected</a:t>
            </a:r>
            <a:r>
              <a:rPr lang="en-US" dirty="0" smtClean="0"/>
              <a:t> </a:t>
            </a:r>
            <a:r>
              <a:rPr lang="en-US" dirty="0" err="1" smtClean="0"/>
              <a:t>shapefile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17969" r="54063" b="40405"/>
          <a:stretch/>
        </p:blipFill>
        <p:spPr bwMode="auto">
          <a:xfrm>
            <a:off x="304800" y="304800"/>
            <a:ext cx="3978706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4648200"/>
            <a:ext cx="3810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 areas </a:t>
            </a:r>
            <a:r>
              <a:rPr lang="en-US" dirty="0" smtClean="0"/>
              <a:t>(in km^2) of </a:t>
            </a:r>
            <a:r>
              <a:rPr lang="en-US" dirty="0"/>
              <a:t>Zaire from two different </a:t>
            </a:r>
            <a:r>
              <a:rPr lang="en-US" dirty="0" smtClean="0"/>
              <a:t>projections:</a:t>
            </a:r>
          </a:p>
          <a:p>
            <a:pPr algn="ctr"/>
            <a:r>
              <a:rPr lang="en-US" dirty="0" smtClean="0"/>
              <a:t>WGS84 (1)</a:t>
            </a:r>
          </a:p>
          <a:p>
            <a:pPr algn="ctr"/>
            <a:r>
              <a:rPr lang="en-US" dirty="0" smtClean="0"/>
              <a:t>Africa Albers Equal Area Conic (2)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13057" r="36207" b="33057"/>
          <a:stretch/>
        </p:blipFill>
        <p:spPr bwMode="auto">
          <a:xfrm>
            <a:off x="4755815" y="304799"/>
            <a:ext cx="3702385" cy="420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7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"/>
          <a:stretch/>
        </p:blipFill>
        <p:spPr bwMode="auto">
          <a:xfrm>
            <a:off x="0" y="-8021"/>
            <a:ext cx="9144000" cy="686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838200"/>
            <a:ext cx="3733800" cy="175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a column to the table to display the area in 1000 km^2 (kkm^2)</a:t>
            </a:r>
          </a:p>
        </p:txBody>
      </p:sp>
      <p:sp>
        <p:nvSpPr>
          <p:cNvPr id="6" name="Oval 5"/>
          <p:cNvSpPr/>
          <p:nvPr/>
        </p:nvSpPr>
        <p:spPr>
          <a:xfrm>
            <a:off x="1082842" y="1219200"/>
            <a:ext cx="1219200" cy="99060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8759" r="66376" b="59380"/>
          <a:stretch/>
        </p:blipFill>
        <p:spPr bwMode="auto">
          <a:xfrm>
            <a:off x="2590800" y="2590800"/>
            <a:ext cx="1808940" cy="1499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"/>
          <a:stretch/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209800" y="2438400"/>
            <a:ext cx="190500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column 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1981200" y="2743200"/>
            <a:ext cx="190500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17579" r="38907" b="34765"/>
          <a:stretch/>
        </p:blipFill>
        <p:spPr bwMode="auto">
          <a:xfrm>
            <a:off x="294340" y="603537"/>
            <a:ext cx="4239560" cy="335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4600" y="4419600"/>
            <a:ext cx="4038600" cy="148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 areas </a:t>
            </a:r>
            <a:r>
              <a:rPr lang="en-US" dirty="0" smtClean="0"/>
              <a:t>(in kkm^2) of </a:t>
            </a:r>
          </a:p>
          <a:p>
            <a:pPr algn="ctr"/>
            <a:r>
              <a:rPr lang="en-US" dirty="0" smtClean="0"/>
              <a:t>Greenland from </a:t>
            </a:r>
            <a:r>
              <a:rPr lang="en-US" dirty="0"/>
              <a:t>two different </a:t>
            </a:r>
            <a:r>
              <a:rPr lang="en-US" dirty="0" smtClean="0"/>
              <a:t>projections:</a:t>
            </a:r>
          </a:p>
          <a:p>
            <a:pPr algn="ctr"/>
            <a:r>
              <a:rPr lang="en-US" dirty="0" smtClean="0"/>
              <a:t>WGS84 (1)</a:t>
            </a:r>
          </a:p>
          <a:p>
            <a:pPr algn="ctr"/>
            <a:r>
              <a:rPr lang="en-US" dirty="0" smtClean="0"/>
              <a:t>Africa Albers Equal Area Conic (2)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9" t="12351" r="23333" b="33193"/>
          <a:stretch/>
        </p:blipFill>
        <p:spPr bwMode="auto">
          <a:xfrm>
            <a:off x="4656221" y="603537"/>
            <a:ext cx="4221348" cy="335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8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2"/>
          <a:stretch/>
        </p:blipFill>
        <p:spPr bwMode="auto">
          <a:xfrm>
            <a:off x="0" y="-1"/>
            <a:ext cx="91440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715000" y="20362"/>
            <a:ext cx="1219200" cy="99060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7778" r="1793" b="23333"/>
          <a:stretch/>
        </p:blipFill>
        <p:spPr bwMode="auto">
          <a:xfrm>
            <a:off x="228600" y="419100"/>
            <a:ext cx="5963688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740570"/>
            <a:ext cx="2057400" cy="1741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projections calculate different areas for the same country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10666" r="4368" b="7678"/>
          <a:stretch/>
        </p:blipFill>
        <p:spPr bwMode="auto">
          <a:xfrm>
            <a:off x="3178913" y="2209800"/>
            <a:ext cx="5562974" cy="415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 Rounded MT Bold" pitchFamily="34" charset="0"/>
              </a:rPr>
              <a:t>Projection Surfaces</a:t>
            </a:r>
            <a:endParaRPr lang="en-US" sz="5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4343399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Cylindrical</a:t>
            </a:r>
          </a:p>
          <a:p>
            <a:pPr lvl="1"/>
            <a:r>
              <a:rPr lang="en-US" dirty="0" smtClean="0"/>
              <a:t>Meridians </a:t>
            </a:r>
            <a:r>
              <a:rPr lang="en-US" dirty="0"/>
              <a:t>and parallels are equidistant, straight lines, crossing at right </a:t>
            </a:r>
            <a:r>
              <a:rPr lang="en-US" dirty="0" smtClean="0"/>
              <a:t>angles</a:t>
            </a:r>
          </a:p>
          <a:p>
            <a:r>
              <a:rPr lang="en-US" u="sng" dirty="0" smtClean="0"/>
              <a:t>Conical</a:t>
            </a:r>
          </a:p>
          <a:p>
            <a:pPr lvl="1"/>
            <a:r>
              <a:rPr lang="en-US" dirty="0" smtClean="0"/>
              <a:t>Parallel(s) that are touching the cone are assigned unitary scale</a:t>
            </a:r>
          </a:p>
          <a:p>
            <a:r>
              <a:rPr lang="en-US" u="sng" dirty="0" smtClean="0"/>
              <a:t>Planar</a:t>
            </a:r>
          </a:p>
          <a:p>
            <a:pPr lvl="1"/>
            <a:r>
              <a:rPr lang="en-US" dirty="0" smtClean="0"/>
              <a:t>Point or circle that intersects tangent plane has no distortion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00200"/>
            <a:ext cx="312967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00400"/>
            <a:ext cx="3135406" cy="132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724400"/>
            <a:ext cx="3136900" cy="104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5"/>
              </a:rPr>
              <a:t>http://en.wikipedia.org/wiki/Map_projection#</a:t>
            </a:r>
            <a:r>
              <a:rPr lang="en-US" sz="1400" dirty="0" smtClean="0">
                <a:hlinkClick r:id="rId5"/>
              </a:rPr>
              <a:t>Projections_by_surface</a:t>
            </a:r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42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8" y="166048"/>
            <a:ext cx="86731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Preservation of a Metric Property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4114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Conformal</a:t>
            </a:r>
            <a:r>
              <a:rPr lang="en-US" sz="2800" b="1" dirty="0" smtClean="0"/>
              <a:t>- Preserves angles locally (</a:t>
            </a:r>
            <a:r>
              <a:rPr lang="en-US" sz="2800" b="1" dirty="0" err="1" smtClean="0"/>
              <a:t>MapWindow</a:t>
            </a:r>
            <a:r>
              <a:rPr lang="en-US" sz="2800" b="1" dirty="0" smtClean="0"/>
              <a:t> uses this projection exclusively)</a:t>
            </a:r>
          </a:p>
          <a:p>
            <a:r>
              <a:rPr lang="en-US" sz="2800" b="1" u="sng" dirty="0" smtClean="0">
                <a:solidFill>
                  <a:srgbClr val="002060"/>
                </a:solidFill>
              </a:rPr>
              <a:t>Equal-area</a:t>
            </a:r>
            <a:r>
              <a:rPr lang="en-US" sz="2800" b="1" dirty="0" smtClean="0">
                <a:solidFill>
                  <a:srgbClr val="002060"/>
                </a:solidFill>
              </a:rPr>
              <a:t>- Preserves area</a:t>
            </a:r>
          </a:p>
          <a:p>
            <a:r>
              <a:rPr lang="en-US" sz="2800" b="1" u="sng" dirty="0" smtClean="0"/>
              <a:t>Equidistant</a:t>
            </a:r>
            <a:r>
              <a:rPr lang="en-US" sz="2800" b="1" dirty="0" smtClean="0"/>
              <a:t>- Preserves distance from a standard point or line</a:t>
            </a:r>
          </a:p>
          <a:p>
            <a:r>
              <a:rPr lang="en-US" sz="2800" b="1" u="sng" dirty="0" smtClean="0">
                <a:solidFill>
                  <a:srgbClr val="002060"/>
                </a:solidFill>
              </a:rPr>
              <a:t>Gnomonic</a:t>
            </a:r>
            <a:r>
              <a:rPr lang="en-US" sz="2800" b="1" dirty="0" smtClean="0">
                <a:solidFill>
                  <a:srgbClr val="002060"/>
                </a:solidFill>
              </a:rPr>
              <a:t>- Preserves shortest route between two points (great circles projected as straight lines)</a:t>
            </a:r>
          </a:p>
          <a:p>
            <a:r>
              <a:rPr lang="en-US" sz="2800" b="1" u="sng" dirty="0" smtClean="0"/>
              <a:t>Azimuthal</a:t>
            </a:r>
            <a:r>
              <a:rPr lang="en-US" sz="2800" b="1" dirty="0" smtClean="0"/>
              <a:t>- Preserves cardinal directions</a:t>
            </a:r>
          </a:p>
          <a:p>
            <a:r>
              <a:rPr lang="en-US" sz="2800" b="1" u="sng" dirty="0" smtClean="0">
                <a:solidFill>
                  <a:srgbClr val="002060"/>
                </a:solidFill>
              </a:rPr>
              <a:t>Compromise</a:t>
            </a:r>
            <a:r>
              <a:rPr lang="en-US" sz="2800" b="1" dirty="0" smtClean="0">
                <a:solidFill>
                  <a:srgbClr val="002060"/>
                </a:solidFill>
              </a:rPr>
              <a:t>- Balancing/minimizing overall distortion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2"/>
              </a:rPr>
              <a:t>http://en.wikipedia.org/wiki/Map_projection#</a:t>
            </a:r>
            <a:r>
              <a:rPr lang="en-US" sz="1400" dirty="0" smtClean="0">
                <a:hlinkClick r:id="rId2"/>
              </a:rPr>
              <a:t>Projections_by_surface</a:t>
            </a:r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92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7145"/>
            <a:ext cx="8825552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Projection Comparison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Picture 3" descr="800px-Cylindrical_equal-area_projection_S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400"/>
            <a:ext cx="4753761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2286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Equal Area Projection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1" t="26208" r="180" b="13383"/>
          <a:stretch/>
        </p:blipFill>
        <p:spPr bwMode="auto">
          <a:xfrm>
            <a:off x="3962400" y="3962400"/>
            <a:ext cx="4777885" cy="243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Equal Angle Projection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1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8" y="166048"/>
            <a:ext cx="8825552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Universal Transverse Mercator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err="1" smtClean="0"/>
              <a:t>Lat</a:t>
            </a:r>
            <a:r>
              <a:rPr lang="en-US" sz="3500" dirty="0"/>
              <a:t>/Lon </a:t>
            </a:r>
            <a:r>
              <a:rPr lang="en-US" sz="3500" dirty="0" smtClean="0"/>
              <a:t>WGS84 (UTM) used in Google Earth and </a:t>
            </a:r>
            <a:r>
              <a:rPr lang="en-US" sz="3500" dirty="0" err="1" smtClean="0"/>
              <a:t>MapWindow</a:t>
            </a:r>
            <a:endParaRPr lang="en-US" sz="3500" dirty="0" smtClean="0"/>
          </a:p>
          <a:p>
            <a:r>
              <a:rPr lang="en-US" sz="3500" dirty="0"/>
              <a:t>T</a:t>
            </a:r>
            <a:r>
              <a:rPr lang="en-US" sz="3500" dirty="0" smtClean="0"/>
              <a:t>opographical </a:t>
            </a:r>
            <a:r>
              <a:rPr lang="en-US" sz="3500" dirty="0"/>
              <a:t>maps, geological maps </a:t>
            </a:r>
            <a:endParaRPr lang="en-US" sz="3500" dirty="0" smtClean="0"/>
          </a:p>
          <a:p>
            <a:r>
              <a:rPr lang="en-US" sz="3500" dirty="0"/>
              <a:t>C</a:t>
            </a:r>
            <a:r>
              <a:rPr lang="en-US" sz="3500" dirty="0" smtClean="0"/>
              <a:t>ylindrical, conformal </a:t>
            </a:r>
          </a:p>
          <a:p>
            <a:r>
              <a:rPr lang="en-US" sz="3500" dirty="0" smtClean="0"/>
              <a:t>Large distortions at the poles</a:t>
            </a:r>
          </a:p>
          <a:p>
            <a:r>
              <a:rPr lang="en-US" sz="3500" dirty="0"/>
              <a:t>Greenland (blue) vs. Africa (red) example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2361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support.google.com/earth/bin/answer.py?hl=en&amp;answer=148111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www.pratham.name/mercator-projection-africa-vs-greenland.html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/>
          <a:srcRect t="3633" b="6648"/>
          <a:stretch/>
        </p:blipFill>
        <p:spPr>
          <a:xfrm>
            <a:off x="4800600" y="2078153"/>
            <a:ext cx="3962400" cy="210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8" y="166048"/>
            <a:ext cx="8673152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MapWindow</a:t>
            </a:r>
            <a:r>
              <a:rPr lang="en-US" sz="4800" dirty="0"/>
              <a:t> Project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Download and extract Map Projections Sample Projects folder </a:t>
            </a:r>
            <a:r>
              <a:rPr lang="en-US" sz="2000" dirty="0" smtClean="0"/>
              <a:t>Open </a:t>
            </a:r>
            <a:r>
              <a:rPr lang="en-US" sz="2000" dirty="0" smtClean="0"/>
              <a:t>project in </a:t>
            </a:r>
            <a:r>
              <a:rPr lang="en-US" sz="2000" dirty="0" err="1" smtClean="0"/>
              <a:t>MapWindow</a:t>
            </a:r>
            <a:r>
              <a:rPr lang="en-US" sz="2000" dirty="0"/>
              <a:t> </a:t>
            </a:r>
            <a:r>
              <a:rPr lang="en-US" sz="2000" dirty="0" smtClean="0"/>
              <a:t>&gt; Sample Projects &gt; World &gt; </a:t>
            </a:r>
            <a:r>
              <a:rPr lang="en-US" sz="2000" dirty="0" err="1" smtClean="0"/>
              <a:t>World.mwprj</a:t>
            </a:r>
            <a:endParaRPr lang="en-US" sz="2000" dirty="0" smtClean="0"/>
          </a:p>
          <a:p>
            <a:r>
              <a:rPr lang="en-US" sz="2000" dirty="0" smtClean="0"/>
              <a:t>Click “Ignore Mismatch” if prompted</a:t>
            </a:r>
          </a:p>
          <a:p>
            <a:r>
              <a:rPr lang="en-US" sz="2000" dirty="0" smtClean="0"/>
              <a:t>Assigning a projection to a project: Project &gt; Settings</a:t>
            </a:r>
            <a:endParaRPr lang="en-US" sz="2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90874"/>
            <a:ext cx="5562600" cy="347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621792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3779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MapWindow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>
                <a:latin typeface="Arial Rounded MT Bold" pitchFamily="34" charset="0"/>
              </a:rPr>
              <a:t>Project Projections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1447800"/>
            <a:ext cx="228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Click on “Project </a:t>
            </a:r>
            <a:r>
              <a:rPr lang="en-US" sz="2600" b="1" dirty="0"/>
              <a:t>P</a:t>
            </a:r>
            <a:r>
              <a:rPr lang="en-US" sz="2600" b="1" dirty="0" smtClean="0"/>
              <a:t>rojection” and choose the projection you wish to apply to the entire project</a:t>
            </a:r>
            <a:r>
              <a:rPr lang="en-US" sz="2600" b="1" dirty="0"/>
              <a:t> </a:t>
            </a:r>
            <a:r>
              <a:rPr lang="en-US" sz="2600" b="1" dirty="0" smtClean="0"/>
              <a:t>(may require restart of the project)</a:t>
            </a:r>
          </a:p>
        </p:txBody>
      </p:sp>
      <p:sp>
        <p:nvSpPr>
          <p:cNvPr id="6" name="Oval 5"/>
          <p:cNvSpPr/>
          <p:nvPr/>
        </p:nvSpPr>
        <p:spPr>
          <a:xfrm>
            <a:off x="990600" y="2895600"/>
            <a:ext cx="914400" cy="38100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8" y="166048"/>
            <a:ext cx="8749352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Arial Rounded MT Bold" pitchFamily="34" charset="0"/>
              </a:rPr>
              <a:t>MapWindow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r>
              <a:rPr lang="en-US" sz="4000" dirty="0" err="1" smtClean="0">
                <a:latin typeface="Arial Rounded MT Bold" pitchFamily="34" charset="0"/>
              </a:rPr>
              <a:t>Shapefile</a:t>
            </a:r>
            <a:r>
              <a:rPr lang="en-US" sz="4000" dirty="0" smtClean="0">
                <a:latin typeface="Arial Rounded MT Bold" pitchFamily="34" charset="0"/>
              </a:rPr>
              <a:t> Projections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598932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828800"/>
            <a:ext cx="2438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Go to the Toolbox tab (or GIS plug-in) to </a:t>
            </a:r>
            <a:r>
              <a:rPr lang="en-US" sz="2600" dirty="0" err="1" smtClean="0"/>
              <a:t>reproject</a:t>
            </a:r>
            <a:r>
              <a:rPr lang="en-US" sz="2600" dirty="0" smtClean="0"/>
              <a:t>, assign projections, etc. to </a:t>
            </a:r>
            <a:r>
              <a:rPr lang="en-US" sz="2600" dirty="0" err="1" smtClean="0"/>
              <a:t>shapefiles</a:t>
            </a:r>
            <a:r>
              <a:rPr lang="en-US" sz="2600" dirty="0" smtClean="0"/>
              <a:t>, grids, and/or images</a:t>
            </a:r>
          </a:p>
        </p:txBody>
      </p:sp>
      <p:sp>
        <p:nvSpPr>
          <p:cNvPr id="6" name="Oval 5"/>
          <p:cNvSpPr/>
          <p:nvPr/>
        </p:nvSpPr>
        <p:spPr>
          <a:xfrm>
            <a:off x="457200" y="2743200"/>
            <a:ext cx="914400" cy="38100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435</Words>
  <Application>Microsoft Office PowerPoint</Application>
  <PresentationFormat>On-screen Show (4:3)</PresentationFormat>
  <Paragraphs>65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What is a Map Projection?</vt:lpstr>
      <vt:lpstr>Projection Surfaces</vt:lpstr>
      <vt:lpstr>Preservation of a Metric Property</vt:lpstr>
      <vt:lpstr>Projection Comparison</vt:lpstr>
      <vt:lpstr>Universal Transverse Mercator</vt:lpstr>
      <vt:lpstr>MapWindow Project Projections</vt:lpstr>
      <vt:lpstr>MapWindow Project Projections</vt:lpstr>
      <vt:lpstr>MapWindow Shapefile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PZ-90 Reprojected Shapefile</vt:lpstr>
      <vt:lpstr>Calculating Area to Compare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Sid</dc:creator>
  <cp:lastModifiedBy>Cooke, Richard A C</cp:lastModifiedBy>
  <cp:revision>49</cp:revision>
  <dcterms:created xsi:type="dcterms:W3CDTF">2012-09-26T22:25:35Z</dcterms:created>
  <dcterms:modified xsi:type="dcterms:W3CDTF">2012-12-27T10:33:31Z</dcterms:modified>
</cp:coreProperties>
</file>